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510" r:id="rId3"/>
    <p:sldId id="511" r:id="rId4"/>
    <p:sldId id="283" r:id="rId5"/>
    <p:sldId id="271" r:id="rId6"/>
    <p:sldId id="273" r:id="rId7"/>
    <p:sldId id="274" r:id="rId8"/>
    <p:sldId id="272" r:id="rId9"/>
    <p:sldId id="262" r:id="rId10"/>
    <p:sldId id="317" r:id="rId11"/>
    <p:sldId id="260" r:id="rId12"/>
    <p:sldId id="277" r:id="rId13"/>
    <p:sldId id="263" r:id="rId14"/>
    <p:sldId id="264" r:id="rId15"/>
    <p:sldId id="265" r:id="rId16"/>
    <p:sldId id="266" r:id="rId17"/>
    <p:sldId id="267" r:id="rId18"/>
    <p:sldId id="309" r:id="rId19"/>
    <p:sldId id="261" r:id="rId20"/>
    <p:sldId id="268" r:id="rId21"/>
    <p:sldId id="269" r:id="rId22"/>
    <p:sldId id="278" r:id="rId23"/>
    <p:sldId id="279" r:id="rId24"/>
    <p:sldId id="280" r:id="rId25"/>
    <p:sldId id="281" r:id="rId26"/>
    <p:sldId id="284" r:id="rId27"/>
    <p:sldId id="258" r:id="rId28"/>
    <p:sldId id="502" r:id="rId29"/>
    <p:sldId id="286" r:id="rId30"/>
    <p:sldId id="287" r:id="rId31"/>
    <p:sldId id="306" r:id="rId32"/>
    <p:sldId id="305" r:id="rId33"/>
    <p:sldId id="326" r:id="rId34"/>
    <p:sldId id="497" r:id="rId35"/>
    <p:sldId id="499" r:id="rId36"/>
    <p:sldId id="501" r:id="rId37"/>
    <p:sldId id="301" r:id="rId38"/>
    <p:sldId id="304" r:id="rId39"/>
    <p:sldId id="308" r:id="rId40"/>
    <p:sldId id="498" r:id="rId41"/>
    <p:sldId id="310" r:id="rId42"/>
    <p:sldId id="291" r:id="rId43"/>
    <p:sldId id="292" r:id="rId44"/>
    <p:sldId id="293" r:id="rId45"/>
    <p:sldId id="294" r:id="rId46"/>
    <p:sldId id="295" r:id="rId47"/>
    <p:sldId id="289" r:id="rId48"/>
    <p:sldId id="296" r:id="rId49"/>
    <p:sldId id="302" r:id="rId50"/>
    <p:sldId id="282" r:id="rId51"/>
    <p:sldId id="311" r:id="rId52"/>
    <p:sldId id="285" r:id="rId53"/>
    <p:sldId id="297" r:id="rId54"/>
    <p:sldId id="298" r:id="rId55"/>
    <p:sldId id="299" r:id="rId56"/>
    <p:sldId id="300" r:id="rId57"/>
    <p:sldId id="303" r:id="rId58"/>
    <p:sldId id="307" r:id="rId59"/>
    <p:sldId id="500" r:id="rId60"/>
    <p:sldId id="503" r:id="rId61"/>
    <p:sldId id="504" r:id="rId62"/>
    <p:sldId id="505" r:id="rId63"/>
    <p:sldId id="506" r:id="rId64"/>
    <p:sldId id="507" r:id="rId65"/>
    <p:sldId id="509" r:id="rId66"/>
    <p:sldId id="508" r:id="rId67"/>
    <p:sldId id="512" r:id="rId68"/>
    <p:sldId id="513" r:id="rId69"/>
    <p:sldId id="516" r:id="rId70"/>
    <p:sldId id="515" r:id="rId71"/>
    <p:sldId id="514" r:id="rId72"/>
    <p:sldId id="315" r:id="rId73"/>
    <p:sldId id="320" r:id="rId74"/>
    <p:sldId id="318" r:id="rId75"/>
    <p:sldId id="31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49" autoAdjust="0"/>
    <p:restoredTop sz="94660"/>
  </p:normalViewPr>
  <p:slideViewPr>
    <p:cSldViewPr snapToGrid="0">
      <p:cViewPr varScale="1">
        <p:scale>
          <a:sx n="90" d="100"/>
          <a:sy n="90" d="100"/>
        </p:scale>
        <p:origin x="9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744-709B-4A19-83E7-280CBDFD75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17C1C0-5B1B-4038-8CFC-446A9B9D40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9E43B6-E409-4CB4-8995-62E0885E4A06}"/>
              </a:ext>
            </a:extLst>
          </p:cNvPr>
          <p:cNvSpPr>
            <a:spLocks noGrp="1"/>
          </p:cNvSpPr>
          <p:nvPr>
            <p:ph type="dt" sz="half" idx="10"/>
          </p:nvPr>
        </p:nvSpPr>
        <p:spPr/>
        <p:txBody>
          <a:bodyPr/>
          <a:lstStyle/>
          <a:p>
            <a:fld id="{BE8271AA-CDA2-4CC4-BF34-E0E19AFE123D}" type="datetimeFigureOut">
              <a:rPr lang="en-US" smtClean="0"/>
              <a:t>5/8/2019</a:t>
            </a:fld>
            <a:endParaRPr lang="en-US" dirty="0"/>
          </a:p>
        </p:txBody>
      </p:sp>
      <p:sp>
        <p:nvSpPr>
          <p:cNvPr id="5" name="Footer Placeholder 4">
            <a:extLst>
              <a:ext uri="{FF2B5EF4-FFF2-40B4-BE49-F238E27FC236}">
                <a16:creationId xmlns:a16="http://schemas.microsoft.com/office/drawing/2014/main" id="{51E3AE08-4F6C-429B-8059-D862F4C2A5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3DE9D1-E5AB-49B6-90DC-153896B6C1C9}"/>
              </a:ext>
            </a:extLst>
          </p:cNvPr>
          <p:cNvSpPr>
            <a:spLocks noGrp="1"/>
          </p:cNvSpPr>
          <p:nvPr>
            <p:ph type="sldNum" sz="quarter" idx="12"/>
          </p:nvPr>
        </p:nvSpPr>
        <p:spPr/>
        <p:txBody>
          <a:bodyPr/>
          <a:lstStyle/>
          <a:p>
            <a:fld id="{69C84AA9-0D11-4107-9B6A-FB79F2762CB9}" type="slidenum">
              <a:rPr lang="en-US" smtClean="0"/>
              <a:t>‹#›</a:t>
            </a:fld>
            <a:endParaRPr lang="en-US" dirty="0"/>
          </a:p>
        </p:txBody>
      </p:sp>
    </p:spTree>
    <p:extLst>
      <p:ext uri="{BB962C8B-B14F-4D97-AF65-F5344CB8AC3E}">
        <p14:creationId xmlns:p14="http://schemas.microsoft.com/office/powerpoint/2010/main" val="1427804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A40E-0AD8-4E8A-A7F0-AC1F068529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22FD7B-4076-4C0C-9180-7215F9935B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B84B46-CC50-477E-8A35-BE3723423823}"/>
              </a:ext>
            </a:extLst>
          </p:cNvPr>
          <p:cNvSpPr>
            <a:spLocks noGrp="1"/>
          </p:cNvSpPr>
          <p:nvPr>
            <p:ph type="dt" sz="half" idx="10"/>
          </p:nvPr>
        </p:nvSpPr>
        <p:spPr/>
        <p:txBody>
          <a:bodyPr/>
          <a:lstStyle/>
          <a:p>
            <a:fld id="{BE8271AA-CDA2-4CC4-BF34-E0E19AFE123D}" type="datetimeFigureOut">
              <a:rPr lang="en-US" smtClean="0"/>
              <a:t>5/8/2019</a:t>
            </a:fld>
            <a:endParaRPr lang="en-US" dirty="0"/>
          </a:p>
        </p:txBody>
      </p:sp>
      <p:sp>
        <p:nvSpPr>
          <p:cNvPr id="5" name="Footer Placeholder 4">
            <a:extLst>
              <a:ext uri="{FF2B5EF4-FFF2-40B4-BE49-F238E27FC236}">
                <a16:creationId xmlns:a16="http://schemas.microsoft.com/office/drawing/2014/main" id="{C229A90D-DA36-4E54-B26D-047E0A87258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4CCF2D-866C-4F49-A346-4689464B4318}"/>
              </a:ext>
            </a:extLst>
          </p:cNvPr>
          <p:cNvSpPr>
            <a:spLocks noGrp="1"/>
          </p:cNvSpPr>
          <p:nvPr>
            <p:ph type="sldNum" sz="quarter" idx="12"/>
          </p:nvPr>
        </p:nvSpPr>
        <p:spPr/>
        <p:txBody>
          <a:bodyPr/>
          <a:lstStyle/>
          <a:p>
            <a:fld id="{69C84AA9-0D11-4107-9B6A-FB79F2762CB9}" type="slidenum">
              <a:rPr lang="en-US" smtClean="0"/>
              <a:t>‹#›</a:t>
            </a:fld>
            <a:endParaRPr lang="en-US" dirty="0"/>
          </a:p>
        </p:txBody>
      </p:sp>
    </p:spTree>
    <p:extLst>
      <p:ext uri="{BB962C8B-B14F-4D97-AF65-F5344CB8AC3E}">
        <p14:creationId xmlns:p14="http://schemas.microsoft.com/office/powerpoint/2010/main" val="1739448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E518FD-1AB8-456C-AEAC-A4B2DD8EB2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0D424F-9014-4198-8097-7F49AE8E51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B41C7-AD6B-489A-A465-000728D01188}"/>
              </a:ext>
            </a:extLst>
          </p:cNvPr>
          <p:cNvSpPr>
            <a:spLocks noGrp="1"/>
          </p:cNvSpPr>
          <p:nvPr>
            <p:ph type="dt" sz="half" idx="10"/>
          </p:nvPr>
        </p:nvSpPr>
        <p:spPr/>
        <p:txBody>
          <a:bodyPr/>
          <a:lstStyle/>
          <a:p>
            <a:fld id="{BE8271AA-CDA2-4CC4-BF34-E0E19AFE123D}" type="datetimeFigureOut">
              <a:rPr lang="en-US" smtClean="0"/>
              <a:t>5/8/2019</a:t>
            </a:fld>
            <a:endParaRPr lang="en-US" dirty="0"/>
          </a:p>
        </p:txBody>
      </p:sp>
      <p:sp>
        <p:nvSpPr>
          <p:cNvPr id="5" name="Footer Placeholder 4">
            <a:extLst>
              <a:ext uri="{FF2B5EF4-FFF2-40B4-BE49-F238E27FC236}">
                <a16:creationId xmlns:a16="http://schemas.microsoft.com/office/drawing/2014/main" id="{C495ACC4-4898-456D-92E4-9A8D12935C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E8A31E-EE09-4446-8553-5BE91D0719A2}"/>
              </a:ext>
            </a:extLst>
          </p:cNvPr>
          <p:cNvSpPr>
            <a:spLocks noGrp="1"/>
          </p:cNvSpPr>
          <p:nvPr>
            <p:ph type="sldNum" sz="quarter" idx="12"/>
          </p:nvPr>
        </p:nvSpPr>
        <p:spPr/>
        <p:txBody>
          <a:bodyPr/>
          <a:lstStyle/>
          <a:p>
            <a:fld id="{69C84AA9-0D11-4107-9B6A-FB79F2762CB9}" type="slidenum">
              <a:rPr lang="en-US" smtClean="0"/>
              <a:t>‹#›</a:t>
            </a:fld>
            <a:endParaRPr lang="en-US" dirty="0"/>
          </a:p>
        </p:txBody>
      </p:sp>
    </p:spTree>
    <p:extLst>
      <p:ext uri="{BB962C8B-B14F-4D97-AF65-F5344CB8AC3E}">
        <p14:creationId xmlns:p14="http://schemas.microsoft.com/office/powerpoint/2010/main" val="1965031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2F21-5341-40E0-A5A4-5A44311CB9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DD924B-533A-492B-AC42-44E60D31A0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D77BF6-8890-4910-B95B-08D37DCD7688}"/>
              </a:ext>
            </a:extLst>
          </p:cNvPr>
          <p:cNvSpPr>
            <a:spLocks noGrp="1"/>
          </p:cNvSpPr>
          <p:nvPr>
            <p:ph type="dt" sz="half" idx="10"/>
          </p:nvPr>
        </p:nvSpPr>
        <p:spPr/>
        <p:txBody>
          <a:bodyPr/>
          <a:lstStyle/>
          <a:p>
            <a:fld id="{BE8271AA-CDA2-4CC4-BF34-E0E19AFE123D}" type="datetimeFigureOut">
              <a:rPr lang="en-US" smtClean="0"/>
              <a:t>5/8/2019</a:t>
            </a:fld>
            <a:endParaRPr lang="en-US" dirty="0"/>
          </a:p>
        </p:txBody>
      </p:sp>
      <p:sp>
        <p:nvSpPr>
          <p:cNvPr id="5" name="Footer Placeholder 4">
            <a:extLst>
              <a:ext uri="{FF2B5EF4-FFF2-40B4-BE49-F238E27FC236}">
                <a16:creationId xmlns:a16="http://schemas.microsoft.com/office/drawing/2014/main" id="{2C392A42-A65A-4943-B76E-BC1A6D9A65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748DEC-BAF3-425E-81A7-D1C83AD026BF}"/>
              </a:ext>
            </a:extLst>
          </p:cNvPr>
          <p:cNvSpPr>
            <a:spLocks noGrp="1"/>
          </p:cNvSpPr>
          <p:nvPr>
            <p:ph type="sldNum" sz="quarter" idx="12"/>
          </p:nvPr>
        </p:nvSpPr>
        <p:spPr/>
        <p:txBody>
          <a:bodyPr/>
          <a:lstStyle/>
          <a:p>
            <a:fld id="{69C84AA9-0D11-4107-9B6A-FB79F2762CB9}" type="slidenum">
              <a:rPr lang="en-US" smtClean="0"/>
              <a:t>‹#›</a:t>
            </a:fld>
            <a:endParaRPr lang="en-US" dirty="0"/>
          </a:p>
        </p:txBody>
      </p:sp>
    </p:spTree>
    <p:extLst>
      <p:ext uri="{BB962C8B-B14F-4D97-AF65-F5344CB8AC3E}">
        <p14:creationId xmlns:p14="http://schemas.microsoft.com/office/powerpoint/2010/main" val="3864829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B9E3-57CB-4C66-9538-6DD37E50EF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9978A1-9E7D-41BE-BA6C-2B38C9D15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95BF6AB-E7CB-4BB8-92A1-08CBA6DBCAC7}"/>
              </a:ext>
            </a:extLst>
          </p:cNvPr>
          <p:cNvSpPr>
            <a:spLocks noGrp="1"/>
          </p:cNvSpPr>
          <p:nvPr>
            <p:ph type="dt" sz="half" idx="10"/>
          </p:nvPr>
        </p:nvSpPr>
        <p:spPr/>
        <p:txBody>
          <a:bodyPr/>
          <a:lstStyle/>
          <a:p>
            <a:fld id="{BE8271AA-CDA2-4CC4-BF34-E0E19AFE123D}" type="datetimeFigureOut">
              <a:rPr lang="en-US" smtClean="0"/>
              <a:t>5/8/2019</a:t>
            </a:fld>
            <a:endParaRPr lang="en-US" dirty="0"/>
          </a:p>
        </p:txBody>
      </p:sp>
      <p:sp>
        <p:nvSpPr>
          <p:cNvPr id="5" name="Footer Placeholder 4">
            <a:extLst>
              <a:ext uri="{FF2B5EF4-FFF2-40B4-BE49-F238E27FC236}">
                <a16:creationId xmlns:a16="http://schemas.microsoft.com/office/drawing/2014/main" id="{A5711C8C-E086-4875-BD8A-23F91F443B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13ED4D-3F89-4DDB-9DB7-B8E6FF409A14}"/>
              </a:ext>
            </a:extLst>
          </p:cNvPr>
          <p:cNvSpPr>
            <a:spLocks noGrp="1"/>
          </p:cNvSpPr>
          <p:nvPr>
            <p:ph type="sldNum" sz="quarter" idx="12"/>
          </p:nvPr>
        </p:nvSpPr>
        <p:spPr/>
        <p:txBody>
          <a:bodyPr/>
          <a:lstStyle/>
          <a:p>
            <a:fld id="{69C84AA9-0D11-4107-9B6A-FB79F2762CB9}" type="slidenum">
              <a:rPr lang="en-US" smtClean="0"/>
              <a:t>‹#›</a:t>
            </a:fld>
            <a:endParaRPr lang="en-US" dirty="0"/>
          </a:p>
        </p:txBody>
      </p:sp>
    </p:spTree>
    <p:extLst>
      <p:ext uri="{BB962C8B-B14F-4D97-AF65-F5344CB8AC3E}">
        <p14:creationId xmlns:p14="http://schemas.microsoft.com/office/powerpoint/2010/main" val="3057050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4452-EA4D-4772-8229-E3D7BF8023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1ADDFA-CD2D-40EE-8CF6-B64DC3FE5B9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6A9D32-7133-42E4-AE6B-03ED12CF3C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9D9A6D-657E-46E1-B039-E3A9C831D44E}"/>
              </a:ext>
            </a:extLst>
          </p:cNvPr>
          <p:cNvSpPr>
            <a:spLocks noGrp="1"/>
          </p:cNvSpPr>
          <p:nvPr>
            <p:ph type="dt" sz="half" idx="10"/>
          </p:nvPr>
        </p:nvSpPr>
        <p:spPr/>
        <p:txBody>
          <a:bodyPr/>
          <a:lstStyle/>
          <a:p>
            <a:fld id="{BE8271AA-CDA2-4CC4-BF34-E0E19AFE123D}" type="datetimeFigureOut">
              <a:rPr lang="en-US" smtClean="0"/>
              <a:t>5/8/2019</a:t>
            </a:fld>
            <a:endParaRPr lang="en-US" dirty="0"/>
          </a:p>
        </p:txBody>
      </p:sp>
      <p:sp>
        <p:nvSpPr>
          <p:cNvPr id="6" name="Footer Placeholder 5">
            <a:extLst>
              <a:ext uri="{FF2B5EF4-FFF2-40B4-BE49-F238E27FC236}">
                <a16:creationId xmlns:a16="http://schemas.microsoft.com/office/drawing/2014/main" id="{DDD9FAF3-E117-4381-A4FA-67AE3183694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D0483AA-53F9-4D51-8C4C-B4F49E1C9075}"/>
              </a:ext>
            </a:extLst>
          </p:cNvPr>
          <p:cNvSpPr>
            <a:spLocks noGrp="1"/>
          </p:cNvSpPr>
          <p:nvPr>
            <p:ph type="sldNum" sz="quarter" idx="12"/>
          </p:nvPr>
        </p:nvSpPr>
        <p:spPr/>
        <p:txBody>
          <a:bodyPr/>
          <a:lstStyle/>
          <a:p>
            <a:fld id="{69C84AA9-0D11-4107-9B6A-FB79F2762CB9}" type="slidenum">
              <a:rPr lang="en-US" smtClean="0"/>
              <a:t>‹#›</a:t>
            </a:fld>
            <a:endParaRPr lang="en-US" dirty="0"/>
          </a:p>
        </p:txBody>
      </p:sp>
    </p:spTree>
    <p:extLst>
      <p:ext uri="{BB962C8B-B14F-4D97-AF65-F5344CB8AC3E}">
        <p14:creationId xmlns:p14="http://schemas.microsoft.com/office/powerpoint/2010/main" val="4071995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8B40-5B56-4C1E-9C7B-08769E5E09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2C8F67-10A5-45AD-9265-80A9E42E4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EE34F2-112F-4ED0-AF90-98C1EF0E54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583DAE-7432-4F05-886E-87211BC62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F67907-6010-4F58-9290-1847EEF320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508F17-7E67-407D-955D-BD12012583A1}"/>
              </a:ext>
            </a:extLst>
          </p:cNvPr>
          <p:cNvSpPr>
            <a:spLocks noGrp="1"/>
          </p:cNvSpPr>
          <p:nvPr>
            <p:ph type="dt" sz="half" idx="10"/>
          </p:nvPr>
        </p:nvSpPr>
        <p:spPr/>
        <p:txBody>
          <a:bodyPr/>
          <a:lstStyle/>
          <a:p>
            <a:fld id="{BE8271AA-CDA2-4CC4-BF34-E0E19AFE123D}" type="datetimeFigureOut">
              <a:rPr lang="en-US" smtClean="0"/>
              <a:t>5/8/2019</a:t>
            </a:fld>
            <a:endParaRPr lang="en-US" dirty="0"/>
          </a:p>
        </p:txBody>
      </p:sp>
      <p:sp>
        <p:nvSpPr>
          <p:cNvPr id="8" name="Footer Placeholder 7">
            <a:extLst>
              <a:ext uri="{FF2B5EF4-FFF2-40B4-BE49-F238E27FC236}">
                <a16:creationId xmlns:a16="http://schemas.microsoft.com/office/drawing/2014/main" id="{F45287CA-8887-4B70-973D-3B90B05BD54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F2EBA8B-10D7-4A82-B672-4EC98469AC94}"/>
              </a:ext>
            </a:extLst>
          </p:cNvPr>
          <p:cNvSpPr>
            <a:spLocks noGrp="1"/>
          </p:cNvSpPr>
          <p:nvPr>
            <p:ph type="sldNum" sz="quarter" idx="12"/>
          </p:nvPr>
        </p:nvSpPr>
        <p:spPr/>
        <p:txBody>
          <a:bodyPr/>
          <a:lstStyle/>
          <a:p>
            <a:fld id="{69C84AA9-0D11-4107-9B6A-FB79F2762CB9}" type="slidenum">
              <a:rPr lang="en-US" smtClean="0"/>
              <a:t>‹#›</a:t>
            </a:fld>
            <a:endParaRPr lang="en-US" dirty="0"/>
          </a:p>
        </p:txBody>
      </p:sp>
    </p:spTree>
    <p:extLst>
      <p:ext uri="{BB962C8B-B14F-4D97-AF65-F5344CB8AC3E}">
        <p14:creationId xmlns:p14="http://schemas.microsoft.com/office/powerpoint/2010/main" val="1633369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937B-9900-4E07-B364-5DD96125DC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A3BFE4-1152-4E40-903C-72DF2580EF82}"/>
              </a:ext>
            </a:extLst>
          </p:cNvPr>
          <p:cNvSpPr>
            <a:spLocks noGrp="1"/>
          </p:cNvSpPr>
          <p:nvPr>
            <p:ph type="dt" sz="half" idx="10"/>
          </p:nvPr>
        </p:nvSpPr>
        <p:spPr/>
        <p:txBody>
          <a:bodyPr/>
          <a:lstStyle/>
          <a:p>
            <a:fld id="{BE8271AA-CDA2-4CC4-BF34-E0E19AFE123D}" type="datetimeFigureOut">
              <a:rPr lang="en-US" smtClean="0"/>
              <a:t>5/8/2019</a:t>
            </a:fld>
            <a:endParaRPr lang="en-US" dirty="0"/>
          </a:p>
        </p:txBody>
      </p:sp>
      <p:sp>
        <p:nvSpPr>
          <p:cNvPr id="4" name="Footer Placeholder 3">
            <a:extLst>
              <a:ext uri="{FF2B5EF4-FFF2-40B4-BE49-F238E27FC236}">
                <a16:creationId xmlns:a16="http://schemas.microsoft.com/office/drawing/2014/main" id="{214F2471-9FAC-4E1C-ACB0-F4C6EC1E49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19355C0-D1B9-4131-966B-081AE4BFDA43}"/>
              </a:ext>
            </a:extLst>
          </p:cNvPr>
          <p:cNvSpPr>
            <a:spLocks noGrp="1"/>
          </p:cNvSpPr>
          <p:nvPr>
            <p:ph type="sldNum" sz="quarter" idx="12"/>
          </p:nvPr>
        </p:nvSpPr>
        <p:spPr/>
        <p:txBody>
          <a:bodyPr/>
          <a:lstStyle/>
          <a:p>
            <a:fld id="{69C84AA9-0D11-4107-9B6A-FB79F2762CB9}" type="slidenum">
              <a:rPr lang="en-US" smtClean="0"/>
              <a:t>‹#›</a:t>
            </a:fld>
            <a:endParaRPr lang="en-US" dirty="0"/>
          </a:p>
        </p:txBody>
      </p:sp>
    </p:spTree>
    <p:extLst>
      <p:ext uri="{BB962C8B-B14F-4D97-AF65-F5344CB8AC3E}">
        <p14:creationId xmlns:p14="http://schemas.microsoft.com/office/powerpoint/2010/main" val="1316859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C06833-A725-43C8-A158-AAD3A538EE2A}"/>
              </a:ext>
            </a:extLst>
          </p:cNvPr>
          <p:cNvSpPr>
            <a:spLocks noGrp="1"/>
          </p:cNvSpPr>
          <p:nvPr>
            <p:ph type="dt" sz="half" idx="10"/>
          </p:nvPr>
        </p:nvSpPr>
        <p:spPr/>
        <p:txBody>
          <a:bodyPr/>
          <a:lstStyle/>
          <a:p>
            <a:fld id="{BE8271AA-CDA2-4CC4-BF34-E0E19AFE123D}" type="datetimeFigureOut">
              <a:rPr lang="en-US" smtClean="0"/>
              <a:t>5/8/2019</a:t>
            </a:fld>
            <a:endParaRPr lang="en-US" dirty="0"/>
          </a:p>
        </p:txBody>
      </p:sp>
      <p:sp>
        <p:nvSpPr>
          <p:cNvPr id="3" name="Footer Placeholder 2">
            <a:extLst>
              <a:ext uri="{FF2B5EF4-FFF2-40B4-BE49-F238E27FC236}">
                <a16:creationId xmlns:a16="http://schemas.microsoft.com/office/drawing/2014/main" id="{EA697A72-9EB6-4528-9058-77475555F0D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74DE747-FEF8-4C76-8C5E-F181D77F7A6E}"/>
              </a:ext>
            </a:extLst>
          </p:cNvPr>
          <p:cNvSpPr>
            <a:spLocks noGrp="1"/>
          </p:cNvSpPr>
          <p:nvPr>
            <p:ph type="sldNum" sz="quarter" idx="12"/>
          </p:nvPr>
        </p:nvSpPr>
        <p:spPr/>
        <p:txBody>
          <a:bodyPr/>
          <a:lstStyle/>
          <a:p>
            <a:fld id="{69C84AA9-0D11-4107-9B6A-FB79F2762CB9}" type="slidenum">
              <a:rPr lang="en-US" smtClean="0"/>
              <a:t>‹#›</a:t>
            </a:fld>
            <a:endParaRPr lang="en-US" dirty="0"/>
          </a:p>
        </p:txBody>
      </p:sp>
    </p:spTree>
    <p:extLst>
      <p:ext uri="{BB962C8B-B14F-4D97-AF65-F5344CB8AC3E}">
        <p14:creationId xmlns:p14="http://schemas.microsoft.com/office/powerpoint/2010/main" val="34722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E0824-9DA0-485E-96D6-016E295405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58D35E-603C-4DE0-8CFE-11A43482E9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CF3FE3-BFE0-4A60-B61A-A133227E02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11D81E-1317-4D87-A2F6-49BC4666D26D}"/>
              </a:ext>
            </a:extLst>
          </p:cNvPr>
          <p:cNvSpPr>
            <a:spLocks noGrp="1"/>
          </p:cNvSpPr>
          <p:nvPr>
            <p:ph type="dt" sz="half" idx="10"/>
          </p:nvPr>
        </p:nvSpPr>
        <p:spPr/>
        <p:txBody>
          <a:bodyPr/>
          <a:lstStyle/>
          <a:p>
            <a:fld id="{BE8271AA-CDA2-4CC4-BF34-E0E19AFE123D}" type="datetimeFigureOut">
              <a:rPr lang="en-US" smtClean="0"/>
              <a:t>5/8/2019</a:t>
            </a:fld>
            <a:endParaRPr lang="en-US" dirty="0"/>
          </a:p>
        </p:txBody>
      </p:sp>
      <p:sp>
        <p:nvSpPr>
          <p:cNvPr id="6" name="Footer Placeholder 5">
            <a:extLst>
              <a:ext uri="{FF2B5EF4-FFF2-40B4-BE49-F238E27FC236}">
                <a16:creationId xmlns:a16="http://schemas.microsoft.com/office/drawing/2014/main" id="{DEF7081B-F21E-4952-B92F-6D8E706C4A0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DE4E0E7-8C38-48B9-9AFF-264EBDE9EEEF}"/>
              </a:ext>
            </a:extLst>
          </p:cNvPr>
          <p:cNvSpPr>
            <a:spLocks noGrp="1"/>
          </p:cNvSpPr>
          <p:nvPr>
            <p:ph type="sldNum" sz="quarter" idx="12"/>
          </p:nvPr>
        </p:nvSpPr>
        <p:spPr/>
        <p:txBody>
          <a:bodyPr/>
          <a:lstStyle/>
          <a:p>
            <a:fld id="{69C84AA9-0D11-4107-9B6A-FB79F2762CB9}" type="slidenum">
              <a:rPr lang="en-US" smtClean="0"/>
              <a:t>‹#›</a:t>
            </a:fld>
            <a:endParaRPr lang="en-US" dirty="0"/>
          </a:p>
        </p:txBody>
      </p:sp>
    </p:spTree>
    <p:extLst>
      <p:ext uri="{BB962C8B-B14F-4D97-AF65-F5344CB8AC3E}">
        <p14:creationId xmlns:p14="http://schemas.microsoft.com/office/powerpoint/2010/main" val="2114819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E934-0BE5-4519-91B7-4C76B8EBE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5EA6F4-B1F9-4966-A426-CF2DBA159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5B6E700-1A2F-4215-A344-1C7750748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A3973B-30B9-4521-AEBE-ACA555E218E6}"/>
              </a:ext>
            </a:extLst>
          </p:cNvPr>
          <p:cNvSpPr>
            <a:spLocks noGrp="1"/>
          </p:cNvSpPr>
          <p:nvPr>
            <p:ph type="dt" sz="half" idx="10"/>
          </p:nvPr>
        </p:nvSpPr>
        <p:spPr/>
        <p:txBody>
          <a:bodyPr/>
          <a:lstStyle/>
          <a:p>
            <a:fld id="{BE8271AA-CDA2-4CC4-BF34-E0E19AFE123D}" type="datetimeFigureOut">
              <a:rPr lang="en-US" smtClean="0"/>
              <a:t>5/8/2019</a:t>
            </a:fld>
            <a:endParaRPr lang="en-US" dirty="0"/>
          </a:p>
        </p:txBody>
      </p:sp>
      <p:sp>
        <p:nvSpPr>
          <p:cNvPr id="6" name="Footer Placeholder 5">
            <a:extLst>
              <a:ext uri="{FF2B5EF4-FFF2-40B4-BE49-F238E27FC236}">
                <a16:creationId xmlns:a16="http://schemas.microsoft.com/office/drawing/2014/main" id="{34259EA6-6BC6-4982-975F-850316C24A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C93BB8-B6AF-4D33-B861-4A2A27E8CB2B}"/>
              </a:ext>
            </a:extLst>
          </p:cNvPr>
          <p:cNvSpPr>
            <a:spLocks noGrp="1"/>
          </p:cNvSpPr>
          <p:nvPr>
            <p:ph type="sldNum" sz="quarter" idx="12"/>
          </p:nvPr>
        </p:nvSpPr>
        <p:spPr/>
        <p:txBody>
          <a:bodyPr/>
          <a:lstStyle/>
          <a:p>
            <a:fld id="{69C84AA9-0D11-4107-9B6A-FB79F2762CB9}" type="slidenum">
              <a:rPr lang="en-US" smtClean="0"/>
              <a:t>‹#›</a:t>
            </a:fld>
            <a:endParaRPr lang="en-US" dirty="0"/>
          </a:p>
        </p:txBody>
      </p:sp>
    </p:spTree>
    <p:extLst>
      <p:ext uri="{BB962C8B-B14F-4D97-AF65-F5344CB8AC3E}">
        <p14:creationId xmlns:p14="http://schemas.microsoft.com/office/powerpoint/2010/main" val="149501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D4EB1E-E5DA-4549-9478-2548240C1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35A70B-C9C1-41B4-B4B0-2C32D92C25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8190F-D25D-45F2-9268-A4C724BD28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271AA-CDA2-4CC4-BF34-E0E19AFE123D}" type="datetimeFigureOut">
              <a:rPr lang="en-US" smtClean="0"/>
              <a:t>5/8/2019</a:t>
            </a:fld>
            <a:endParaRPr lang="en-US" dirty="0"/>
          </a:p>
        </p:txBody>
      </p:sp>
      <p:sp>
        <p:nvSpPr>
          <p:cNvPr id="5" name="Footer Placeholder 4">
            <a:extLst>
              <a:ext uri="{FF2B5EF4-FFF2-40B4-BE49-F238E27FC236}">
                <a16:creationId xmlns:a16="http://schemas.microsoft.com/office/drawing/2014/main" id="{43972ED3-EFD4-4E67-8E00-38A7F28A38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EB57E66-08EA-4173-83CF-247E779A35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84AA9-0D11-4107-9B6A-FB79F2762CB9}" type="slidenum">
              <a:rPr lang="en-US" smtClean="0"/>
              <a:t>‹#›</a:t>
            </a:fld>
            <a:endParaRPr lang="en-US" dirty="0"/>
          </a:p>
        </p:txBody>
      </p:sp>
    </p:spTree>
    <p:extLst>
      <p:ext uri="{BB962C8B-B14F-4D97-AF65-F5344CB8AC3E}">
        <p14:creationId xmlns:p14="http://schemas.microsoft.com/office/powerpoint/2010/main" val="413111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provalisresearch.com/products/content-analysis-software/wordstat-dictionary/sentiment-dictionarie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37CD73-85A4-42C7-A2C4-10FE45066335}"/>
              </a:ext>
            </a:extLst>
          </p:cNvPr>
          <p:cNvSpPr txBox="1"/>
          <p:nvPr/>
        </p:nvSpPr>
        <p:spPr>
          <a:xfrm>
            <a:off x="2137272" y="1277957"/>
            <a:ext cx="7664067" cy="2431435"/>
          </a:xfrm>
          <a:prstGeom prst="rect">
            <a:avLst/>
          </a:prstGeom>
          <a:noFill/>
        </p:spPr>
        <p:txBody>
          <a:bodyPr wrap="square" rtlCol="0">
            <a:spAutoFit/>
          </a:bodyPr>
          <a:lstStyle/>
          <a:p>
            <a:pPr algn="ctr"/>
            <a:r>
              <a:rPr lang="en-US" sz="3200" dirty="0"/>
              <a:t>Voice of the Customer (VOC) Sentiment Classification Using Text Analytics and Machine Learning</a:t>
            </a:r>
          </a:p>
          <a:p>
            <a:pPr algn="ctr"/>
            <a:r>
              <a:rPr lang="en-US" sz="3200" dirty="0"/>
              <a:t> </a:t>
            </a:r>
          </a:p>
          <a:p>
            <a:pPr algn="ctr"/>
            <a:r>
              <a:rPr lang="en-US" sz="2400" i="1" dirty="0"/>
              <a:t>Success Through Hyper Awareness of the Customer </a:t>
            </a:r>
          </a:p>
        </p:txBody>
      </p:sp>
      <p:sp>
        <p:nvSpPr>
          <p:cNvPr id="3" name="TextBox 2">
            <a:extLst>
              <a:ext uri="{FF2B5EF4-FFF2-40B4-BE49-F238E27FC236}">
                <a16:creationId xmlns:a16="http://schemas.microsoft.com/office/drawing/2014/main" id="{DEEE00AC-168E-4CCC-A658-85FDFCD6FD39}"/>
              </a:ext>
            </a:extLst>
          </p:cNvPr>
          <p:cNvSpPr txBox="1"/>
          <p:nvPr/>
        </p:nvSpPr>
        <p:spPr>
          <a:xfrm>
            <a:off x="8240617" y="5387248"/>
            <a:ext cx="2842352" cy="830997"/>
          </a:xfrm>
          <a:prstGeom prst="rect">
            <a:avLst/>
          </a:prstGeom>
          <a:noFill/>
        </p:spPr>
        <p:txBody>
          <a:bodyPr wrap="square" rtlCol="0">
            <a:spAutoFit/>
          </a:bodyPr>
          <a:lstStyle/>
          <a:p>
            <a:pPr algn="ctr"/>
            <a:r>
              <a:rPr lang="en-US" sz="2400" dirty="0"/>
              <a:t>John Aaron</a:t>
            </a:r>
          </a:p>
          <a:p>
            <a:pPr algn="ctr"/>
            <a:r>
              <a:rPr lang="en-US" sz="2400"/>
              <a:t>September 25, </a:t>
            </a:r>
            <a:r>
              <a:rPr lang="en-US" sz="2400" dirty="0"/>
              <a:t>2018</a:t>
            </a:r>
          </a:p>
        </p:txBody>
      </p:sp>
    </p:spTree>
    <p:extLst>
      <p:ext uri="{BB962C8B-B14F-4D97-AF65-F5344CB8AC3E}">
        <p14:creationId xmlns:p14="http://schemas.microsoft.com/office/powerpoint/2010/main" val="1451377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73961-8C60-4718-B067-D0C23EC9F5A8}"/>
              </a:ext>
            </a:extLst>
          </p:cNvPr>
          <p:cNvSpPr txBox="1"/>
          <p:nvPr/>
        </p:nvSpPr>
        <p:spPr>
          <a:xfrm>
            <a:off x="982911" y="679508"/>
            <a:ext cx="9638950" cy="5632311"/>
          </a:xfrm>
          <a:prstGeom prst="rect">
            <a:avLst/>
          </a:prstGeom>
          <a:noFill/>
        </p:spPr>
        <p:txBody>
          <a:bodyPr wrap="square" rtlCol="0">
            <a:spAutoFit/>
          </a:bodyPr>
          <a:lstStyle/>
          <a:p>
            <a:r>
              <a:rPr lang="en-US" sz="3600" dirty="0"/>
              <a:t>Note: Text Associated with Business Sentiment May Be Industry Specific, Company Specific or Product Specific.</a:t>
            </a:r>
          </a:p>
          <a:p>
            <a:endParaRPr lang="en-US" sz="3600" dirty="0"/>
          </a:p>
          <a:p>
            <a:r>
              <a:rPr lang="en-US" sz="3600" dirty="0"/>
              <a:t>This Presentation Describes a Methodology That Can Be Applied Generally and In Some Cases The Model Can Be Used as a Starting Point.</a:t>
            </a:r>
          </a:p>
          <a:p>
            <a:endParaRPr lang="en-US" sz="3600" dirty="0"/>
          </a:p>
          <a:p>
            <a:r>
              <a:rPr lang="en-US" sz="3600" dirty="0"/>
              <a:t>Provalis Research Provides a Detailed White Paper on This Topic</a:t>
            </a:r>
          </a:p>
        </p:txBody>
      </p:sp>
      <p:sp>
        <p:nvSpPr>
          <p:cNvPr id="3" name="Rectangle 2">
            <a:extLst>
              <a:ext uri="{FF2B5EF4-FFF2-40B4-BE49-F238E27FC236}">
                <a16:creationId xmlns:a16="http://schemas.microsoft.com/office/drawing/2014/main" id="{F4374897-D2BB-4BCB-82A5-42BC03770D52}"/>
              </a:ext>
            </a:extLst>
          </p:cNvPr>
          <p:cNvSpPr/>
          <p:nvPr/>
        </p:nvSpPr>
        <p:spPr>
          <a:xfrm>
            <a:off x="3744287" y="5665488"/>
            <a:ext cx="6096000" cy="646331"/>
          </a:xfrm>
          <a:prstGeom prst="rect">
            <a:avLst/>
          </a:prstGeom>
        </p:spPr>
        <p:txBody>
          <a:bodyPr>
            <a:spAutoFit/>
          </a:bodyPr>
          <a:lstStyle/>
          <a:p>
            <a:r>
              <a:rPr lang="en-US" u="sng" dirty="0">
                <a:solidFill>
                  <a:srgbClr val="0066CC"/>
                </a:solidFill>
                <a:latin typeface="&amp;quot"/>
                <a:hlinkClick r:id="rId2"/>
              </a:rPr>
              <a:t>https://provalisresearch.com/products/content-analysis-software/wordstat-dictionary/sentiment-dictionaries/</a:t>
            </a:r>
            <a:endParaRPr lang="en-US" dirty="0"/>
          </a:p>
        </p:txBody>
      </p:sp>
    </p:spTree>
    <p:extLst>
      <p:ext uri="{BB962C8B-B14F-4D97-AF65-F5344CB8AC3E}">
        <p14:creationId xmlns:p14="http://schemas.microsoft.com/office/powerpoint/2010/main" val="3585532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3E3DAC-B7F4-4F23-B976-6FC73D401FF4}"/>
              </a:ext>
            </a:extLst>
          </p:cNvPr>
          <p:cNvPicPr>
            <a:picLocks noChangeAspect="1"/>
          </p:cNvPicPr>
          <p:nvPr/>
        </p:nvPicPr>
        <p:blipFill>
          <a:blip r:embed="rId2"/>
          <a:stretch>
            <a:fillRect/>
          </a:stretch>
        </p:blipFill>
        <p:spPr>
          <a:xfrm>
            <a:off x="732029" y="2395040"/>
            <a:ext cx="9583490" cy="3611004"/>
          </a:xfrm>
          <a:prstGeom prst="rect">
            <a:avLst/>
          </a:prstGeom>
        </p:spPr>
      </p:pic>
      <p:pic>
        <p:nvPicPr>
          <p:cNvPr id="3" name="Picture 2">
            <a:extLst>
              <a:ext uri="{FF2B5EF4-FFF2-40B4-BE49-F238E27FC236}">
                <a16:creationId xmlns:a16="http://schemas.microsoft.com/office/drawing/2014/main" id="{D7CD8FDC-50B2-4348-9AAC-8F22D9649F30}"/>
              </a:ext>
            </a:extLst>
          </p:cNvPr>
          <p:cNvPicPr>
            <a:picLocks noChangeAspect="1"/>
          </p:cNvPicPr>
          <p:nvPr/>
        </p:nvPicPr>
        <p:blipFill>
          <a:blip r:embed="rId3"/>
          <a:stretch>
            <a:fillRect/>
          </a:stretch>
        </p:blipFill>
        <p:spPr>
          <a:xfrm>
            <a:off x="659829" y="1470315"/>
            <a:ext cx="10207323" cy="533121"/>
          </a:xfrm>
          <a:prstGeom prst="rect">
            <a:avLst/>
          </a:prstGeom>
        </p:spPr>
      </p:pic>
      <p:sp>
        <p:nvSpPr>
          <p:cNvPr id="4" name="Oval 3">
            <a:extLst>
              <a:ext uri="{FF2B5EF4-FFF2-40B4-BE49-F238E27FC236}">
                <a16:creationId xmlns:a16="http://schemas.microsoft.com/office/drawing/2014/main" id="{5028C3EE-6D45-4DC6-8B3B-CFFBAC740591}"/>
              </a:ext>
            </a:extLst>
          </p:cNvPr>
          <p:cNvSpPr/>
          <p:nvPr/>
        </p:nvSpPr>
        <p:spPr>
          <a:xfrm>
            <a:off x="914400" y="4197427"/>
            <a:ext cx="9952752" cy="5331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3CEA94-E121-4F04-8630-61DDCA1E7284}"/>
              </a:ext>
            </a:extLst>
          </p:cNvPr>
          <p:cNvSpPr txBox="1"/>
          <p:nvPr/>
        </p:nvSpPr>
        <p:spPr>
          <a:xfrm>
            <a:off x="1344627" y="230471"/>
            <a:ext cx="9522525" cy="800219"/>
          </a:xfrm>
          <a:prstGeom prst="rect">
            <a:avLst/>
          </a:prstGeom>
          <a:noFill/>
        </p:spPr>
        <p:txBody>
          <a:bodyPr wrap="square" rtlCol="0">
            <a:spAutoFit/>
          </a:bodyPr>
          <a:lstStyle/>
          <a:p>
            <a:pPr algn="ctr"/>
            <a:r>
              <a:rPr lang="en-US" dirty="0"/>
              <a:t>Amazon’s Dataset Contains Text and Scaled Evaluations Of Consumers Across a Variety of Products</a:t>
            </a:r>
          </a:p>
          <a:p>
            <a:pPr algn="ctr"/>
            <a:r>
              <a:rPr lang="en-US" sz="1400" dirty="0"/>
              <a:t>Every Organization’s Customer Base Is Unique, Yet the Sample Size and Heterogeneity Suggest That This Classifier Could Be a Good Starting Model for Many Organizations</a:t>
            </a:r>
          </a:p>
        </p:txBody>
      </p:sp>
    </p:spTree>
    <p:extLst>
      <p:ext uri="{BB962C8B-B14F-4D97-AF65-F5344CB8AC3E}">
        <p14:creationId xmlns:p14="http://schemas.microsoft.com/office/powerpoint/2010/main" val="415415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6DFCD7-7A2D-4C51-A929-F1FD662B60D3}"/>
              </a:ext>
            </a:extLst>
          </p:cNvPr>
          <p:cNvPicPr>
            <a:picLocks noChangeAspect="1"/>
          </p:cNvPicPr>
          <p:nvPr/>
        </p:nvPicPr>
        <p:blipFill>
          <a:blip r:embed="rId2"/>
          <a:stretch>
            <a:fillRect/>
          </a:stretch>
        </p:blipFill>
        <p:spPr>
          <a:xfrm>
            <a:off x="0" y="970401"/>
            <a:ext cx="12192000" cy="5609925"/>
          </a:xfrm>
          <a:prstGeom prst="rect">
            <a:avLst/>
          </a:prstGeom>
        </p:spPr>
      </p:pic>
      <p:sp>
        <p:nvSpPr>
          <p:cNvPr id="3" name="TextBox 2">
            <a:extLst>
              <a:ext uri="{FF2B5EF4-FFF2-40B4-BE49-F238E27FC236}">
                <a16:creationId xmlns:a16="http://schemas.microsoft.com/office/drawing/2014/main" id="{BFD18CA2-A13F-4C81-8379-3C975E838868}"/>
              </a:ext>
            </a:extLst>
          </p:cNvPr>
          <p:cNvSpPr txBox="1"/>
          <p:nvPr/>
        </p:nvSpPr>
        <p:spPr>
          <a:xfrm>
            <a:off x="484909" y="138545"/>
            <a:ext cx="10861964" cy="646331"/>
          </a:xfrm>
          <a:prstGeom prst="rect">
            <a:avLst/>
          </a:prstGeom>
          <a:noFill/>
        </p:spPr>
        <p:txBody>
          <a:bodyPr wrap="square" rtlCol="0">
            <a:spAutoFit/>
          </a:bodyPr>
          <a:lstStyle/>
          <a:p>
            <a:pPr algn="ctr"/>
            <a:r>
              <a:rPr lang="en-US" dirty="0"/>
              <a:t>Our Amazon Benchmarking Dataset Is Balanced Containing 200K Records Each </a:t>
            </a:r>
          </a:p>
          <a:p>
            <a:pPr algn="ctr"/>
            <a:r>
              <a:rPr lang="en-US" dirty="0"/>
              <a:t>for Both Positively and Negatively Rated Products</a:t>
            </a:r>
          </a:p>
        </p:txBody>
      </p:sp>
    </p:spTree>
    <p:extLst>
      <p:ext uri="{BB962C8B-B14F-4D97-AF65-F5344CB8AC3E}">
        <p14:creationId xmlns:p14="http://schemas.microsoft.com/office/powerpoint/2010/main" val="759091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DAF548-EB00-4B41-96F0-F616764958DE}"/>
              </a:ext>
            </a:extLst>
          </p:cNvPr>
          <p:cNvPicPr>
            <a:picLocks noChangeAspect="1"/>
          </p:cNvPicPr>
          <p:nvPr/>
        </p:nvPicPr>
        <p:blipFill>
          <a:blip r:embed="rId2"/>
          <a:stretch>
            <a:fillRect/>
          </a:stretch>
        </p:blipFill>
        <p:spPr>
          <a:xfrm>
            <a:off x="487967" y="1568502"/>
            <a:ext cx="10528900" cy="3840779"/>
          </a:xfrm>
          <a:prstGeom prst="rect">
            <a:avLst/>
          </a:prstGeom>
        </p:spPr>
      </p:pic>
      <p:sp>
        <p:nvSpPr>
          <p:cNvPr id="4" name="TextBox 3">
            <a:extLst>
              <a:ext uri="{FF2B5EF4-FFF2-40B4-BE49-F238E27FC236}">
                <a16:creationId xmlns:a16="http://schemas.microsoft.com/office/drawing/2014/main" id="{88EA6956-E9E8-4012-8B7F-5EACDA4B55BC}"/>
              </a:ext>
            </a:extLst>
          </p:cNvPr>
          <p:cNvSpPr txBox="1"/>
          <p:nvPr/>
        </p:nvSpPr>
        <p:spPr>
          <a:xfrm>
            <a:off x="2489811" y="435822"/>
            <a:ext cx="6643171" cy="923330"/>
          </a:xfrm>
          <a:prstGeom prst="rect">
            <a:avLst/>
          </a:prstGeom>
          <a:noFill/>
        </p:spPr>
        <p:txBody>
          <a:bodyPr wrap="square" rtlCol="0">
            <a:spAutoFit/>
          </a:bodyPr>
          <a:lstStyle/>
          <a:p>
            <a:pPr algn="ctr"/>
            <a:r>
              <a:rPr lang="en-US" dirty="0"/>
              <a:t>Wordstat Text Analysis Isolates Key Words and Associates Keyword Frequency with Label for Each Record Enables Predictive Modeling of Customer Evaluation</a:t>
            </a:r>
          </a:p>
        </p:txBody>
      </p:sp>
      <p:sp>
        <p:nvSpPr>
          <p:cNvPr id="5" name="TextBox 4">
            <a:extLst>
              <a:ext uri="{FF2B5EF4-FFF2-40B4-BE49-F238E27FC236}">
                <a16:creationId xmlns:a16="http://schemas.microsoft.com/office/drawing/2014/main" id="{6D41B6A8-C779-4211-835C-F704BA8692C8}"/>
              </a:ext>
            </a:extLst>
          </p:cNvPr>
          <p:cNvSpPr txBox="1"/>
          <p:nvPr/>
        </p:nvSpPr>
        <p:spPr>
          <a:xfrm>
            <a:off x="302964" y="5960513"/>
            <a:ext cx="2337413" cy="923330"/>
          </a:xfrm>
          <a:prstGeom prst="rect">
            <a:avLst/>
          </a:prstGeom>
          <a:noFill/>
        </p:spPr>
        <p:txBody>
          <a:bodyPr wrap="square" rtlCol="0">
            <a:spAutoFit/>
          </a:bodyPr>
          <a:lstStyle/>
          <a:p>
            <a:r>
              <a:rPr lang="en-US" dirty="0"/>
              <a:t>Numeric Label</a:t>
            </a:r>
          </a:p>
          <a:p>
            <a:r>
              <a:rPr lang="en-US" dirty="0"/>
              <a:t>1=positive</a:t>
            </a:r>
          </a:p>
          <a:p>
            <a:r>
              <a:rPr lang="en-US" dirty="0"/>
              <a:t>0=negative</a:t>
            </a:r>
          </a:p>
        </p:txBody>
      </p:sp>
      <p:cxnSp>
        <p:nvCxnSpPr>
          <p:cNvPr id="7" name="Straight Arrow Connector 6">
            <a:extLst>
              <a:ext uri="{FF2B5EF4-FFF2-40B4-BE49-F238E27FC236}">
                <a16:creationId xmlns:a16="http://schemas.microsoft.com/office/drawing/2014/main" id="{429E6579-D348-4E04-A4CA-F4D10DE65AEA}"/>
              </a:ext>
            </a:extLst>
          </p:cNvPr>
          <p:cNvCxnSpPr/>
          <p:nvPr/>
        </p:nvCxnSpPr>
        <p:spPr>
          <a:xfrm flipV="1">
            <a:off x="668355" y="5687580"/>
            <a:ext cx="506776" cy="352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3A84D9-C1DE-46DB-BEF5-C09D0AA2334F}"/>
              </a:ext>
            </a:extLst>
          </p:cNvPr>
          <p:cNvSpPr txBox="1"/>
          <p:nvPr/>
        </p:nvSpPr>
        <p:spPr>
          <a:xfrm>
            <a:off x="4569714" y="5895630"/>
            <a:ext cx="4981909" cy="369332"/>
          </a:xfrm>
          <a:prstGeom prst="rect">
            <a:avLst/>
          </a:prstGeom>
          <a:noFill/>
        </p:spPr>
        <p:txBody>
          <a:bodyPr wrap="square" rtlCol="0">
            <a:spAutoFit/>
          </a:bodyPr>
          <a:lstStyle/>
          <a:p>
            <a:r>
              <a:rPr lang="en-US" dirty="0"/>
              <a:t>Predictors of Evaluation and Frequency of Mention</a:t>
            </a:r>
          </a:p>
        </p:txBody>
      </p:sp>
      <p:sp>
        <p:nvSpPr>
          <p:cNvPr id="9" name="Right Bracket 8">
            <a:extLst>
              <a:ext uri="{FF2B5EF4-FFF2-40B4-BE49-F238E27FC236}">
                <a16:creationId xmlns:a16="http://schemas.microsoft.com/office/drawing/2014/main" id="{170D9108-8E0A-416A-B1E8-A66D0D148AFE}"/>
              </a:ext>
            </a:extLst>
          </p:cNvPr>
          <p:cNvSpPr/>
          <p:nvPr/>
        </p:nvSpPr>
        <p:spPr>
          <a:xfrm rot="5400000">
            <a:off x="6252277" y="994943"/>
            <a:ext cx="352544" cy="9176639"/>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EDEEF58C-7BCA-416E-8FC8-A2899AEC9AEB}"/>
              </a:ext>
            </a:extLst>
          </p:cNvPr>
          <p:cNvSpPr/>
          <p:nvPr/>
        </p:nvSpPr>
        <p:spPr>
          <a:xfrm rot="5400000">
            <a:off x="1273156" y="5345359"/>
            <a:ext cx="352544" cy="497181"/>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02856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A9F79-D3AD-4172-9456-AAB557BAAE96}"/>
              </a:ext>
            </a:extLst>
          </p:cNvPr>
          <p:cNvPicPr>
            <a:picLocks noChangeAspect="1"/>
          </p:cNvPicPr>
          <p:nvPr/>
        </p:nvPicPr>
        <p:blipFill>
          <a:blip r:embed="rId2"/>
          <a:stretch>
            <a:fillRect/>
          </a:stretch>
        </p:blipFill>
        <p:spPr>
          <a:xfrm>
            <a:off x="2571769" y="847762"/>
            <a:ext cx="2238375" cy="4648200"/>
          </a:xfrm>
          <a:prstGeom prst="rect">
            <a:avLst/>
          </a:prstGeom>
        </p:spPr>
      </p:pic>
      <p:sp>
        <p:nvSpPr>
          <p:cNvPr id="3" name="TextBox 2">
            <a:extLst>
              <a:ext uri="{FF2B5EF4-FFF2-40B4-BE49-F238E27FC236}">
                <a16:creationId xmlns:a16="http://schemas.microsoft.com/office/drawing/2014/main" id="{79E2D2E7-FA14-4B3D-8B8F-B13E31BA9356}"/>
              </a:ext>
            </a:extLst>
          </p:cNvPr>
          <p:cNvSpPr txBox="1"/>
          <p:nvPr/>
        </p:nvSpPr>
        <p:spPr>
          <a:xfrm>
            <a:off x="2799882" y="5834323"/>
            <a:ext cx="1782147" cy="923330"/>
          </a:xfrm>
          <a:prstGeom prst="rect">
            <a:avLst/>
          </a:prstGeom>
          <a:noFill/>
        </p:spPr>
        <p:txBody>
          <a:bodyPr wrap="square" rtlCol="0">
            <a:spAutoFit/>
          </a:bodyPr>
          <a:lstStyle/>
          <a:p>
            <a:r>
              <a:rPr lang="en-US" dirty="0"/>
              <a:t>273 positive words and phrases</a:t>
            </a:r>
          </a:p>
        </p:txBody>
      </p:sp>
      <p:pic>
        <p:nvPicPr>
          <p:cNvPr id="4" name="Picture 3">
            <a:extLst>
              <a:ext uri="{FF2B5EF4-FFF2-40B4-BE49-F238E27FC236}">
                <a16:creationId xmlns:a16="http://schemas.microsoft.com/office/drawing/2014/main" id="{A7972ABE-A1CD-4D88-B555-F2E4996802C8}"/>
              </a:ext>
            </a:extLst>
          </p:cNvPr>
          <p:cNvPicPr>
            <a:picLocks noChangeAspect="1"/>
          </p:cNvPicPr>
          <p:nvPr/>
        </p:nvPicPr>
        <p:blipFill>
          <a:blip r:embed="rId3"/>
          <a:stretch>
            <a:fillRect/>
          </a:stretch>
        </p:blipFill>
        <p:spPr>
          <a:xfrm>
            <a:off x="7142797" y="716239"/>
            <a:ext cx="1762125" cy="4629150"/>
          </a:xfrm>
          <a:prstGeom prst="rect">
            <a:avLst/>
          </a:prstGeom>
        </p:spPr>
      </p:pic>
      <p:sp>
        <p:nvSpPr>
          <p:cNvPr id="5" name="TextBox 4">
            <a:extLst>
              <a:ext uri="{FF2B5EF4-FFF2-40B4-BE49-F238E27FC236}">
                <a16:creationId xmlns:a16="http://schemas.microsoft.com/office/drawing/2014/main" id="{8DB70A18-80A2-4B5A-AD03-7760E2C9F592}"/>
              </a:ext>
            </a:extLst>
          </p:cNvPr>
          <p:cNvSpPr txBox="1"/>
          <p:nvPr/>
        </p:nvSpPr>
        <p:spPr>
          <a:xfrm>
            <a:off x="7319942" y="5834323"/>
            <a:ext cx="1782147" cy="923330"/>
          </a:xfrm>
          <a:prstGeom prst="rect">
            <a:avLst/>
          </a:prstGeom>
          <a:noFill/>
        </p:spPr>
        <p:txBody>
          <a:bodyPr wrap="square" rtlCol="0">
            <a:spAutoFit/>
          </a:bodyPr>
          <a:lstStyle/>
          <a:p>
            <a:r>
              <a:rPr lang="en-US" dirty="0"/>
              <a:t>137 negative words and phrases</a:t>
            </a:r>
          </a:p>
        </p:txBody>
      </p:sp>
      <p:sp>
        <p:nvSpPr>
          <p:cNvPr id="6" name="Arrow: Down 5">
            <a:extLst>
              <a:ext uri="{FF2B5EF4-FFF2-40B4-BE49-F238E27FC236}">
                <a16:creationId xmlns:a16="http://schemas.microsoft.com/office/drawing/2014/main" id="{EE2C97DD-44EC-4574-AFF2-2B2423CD05BB}"/>
              </a:ext>
            </a:extLst>
          </p:cNvPr>
          <p:cNvSpPr/>
          <p:nvPr/>
        </p:nvSpPr>
        <p:spPr>
          <a:xfrm>
            <a:off x="7818119" y="5404414"/>
            <a:ext cx="411480" cy="51937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E1E5C4-19D4-4819-894B-FA7D38C55FE1}"/>
              </a:ext>
            </a:extLst>
          </p:cNvPr>
          <p:cNvSpPr txBox="1"/>
          <p:nvPr/>
        </p:nvSpPr>
        <p:spPr>
          <a:xfrm>
            <a:off x="2091690" y="100347"/>
            <a:ext cx="7635240" cy="646331"/>
          </a:xfrm>
          <a:prstGeom prst="rect">
            <a:avLst/>
          </a:prstGeom>
          <a:noFill/>
        </p:spPr>
        <p:txBody>
          <a:bodyPr wrap="square" rtlCol="0">
            <a:spAutoFit/>
          </a:bodyPr>
          <a:lstStyle/>
          <a:p>
            <a:pPr algn="ctr"/>
            <a:r>
              <a:rPr lang="en-US" dirty="0"/>
              <a:t>A Total of 410 Words and Phrases Were Identified as Strong Evaluation Predictors  Across Multiple Datasets</a:t>
            </a:r>
          </a:p>
        </p:txBody>
      </p:sp>
    </p:spTree>
    <p:extLst>
      <p:ext uri="{BB962C8B-B14F-4D97-AF65-F5344CB8AC3E}">
        <p14:creationId xmlns:p14="http://schemas.microsoft.com/office/powerpoint/2010/main" val="2063411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3FEB13-4D1C-47A1-82D2-AFB05873F496}"/>
              </a:ext>
            </a:extLst>
          </p:cNvPr>
          <p:cNvPicPr>
            <a:picLocks noChangeAspect="1"/>
          </p:cNvPicPr>
          <p:nvPr/>
        </p:nvPicPr>
        <p:blipFill>
          <a:blip r:embed="rId2"/>
          <a:stretch>
            <a:fillRect/>
          </a:stretch>
        </p:blipFill>
        <p:spPr>
          <a:xfrm>
            <a:off x="0" y="897428"/>
            <a:ext cx="12192000" cy="2100736"/>
          </a:xfrm>
          <a:prstGeom prst="rect">
            <a:avLst/>
          </a:prstGeom>
        </p:spPr>
      </p:pic>
      <p:pic>
        <p:nvPicPr>
          <p:cNvPr id="5" name="Picture 4">
            <a:extLst>
              <a:ext uri="{FF2B5EF4-FFF2-40B4-BE49-F238E27FC236}">
                <a16:creationId xmlns:a16="http://schemas.microsoft.com/office/drawing/2014/main" id="{446162D3-BA8C-45B9-8212-006A1854067C}"/>
              </a:ext>
            </a:extLst>
          </p:cNvPr>
          <p:cNvPicPr>
            <a:picLocks noChangeAspect="1"/>
          </p:cNvPicPr>
          <p:nvPr/>
        </p:nvPicPr>
        <p:blipFill>
          <a:blip r:embed="rId3"/>
          <a:stretch>
            <a:fillRect/>
          </a:stretch>
        </p:blipFill>
        <p:spPr>
          <a:xfrm>
            <a:off x="0" y="3845900"/>
            <a:ext cx="12192000" cy="2114672"/>
          </a:xfrm>
          <a:prstGeom prst="rect">
            <a:avLst/>
          </a:prstGeom>
        </p:spPr>
      </p:pic>
      <p:sp>
        <p:nvSpPr>
          <p:cNvPr id="2" name="TextBox 1">
            <a:extLst>
              <a:ext uri="{FF2B5EF4-FFF2-40B4-BE49-F238E27FC236}">
                <a16:creationId xmlns:a16="http://schemas.microsoft.com/office/drawing/2014/main" id="{1405CBC0-07B3-44A2-8DF3-F482A8A87E42}"/>
              </a:ext>
            </a:extLst>
          </p:cNvPr>
          <p:cNvSpPr txBox="1"/>
          <p:nvPr/>
        </p:nvSpPr>
        <p:spPr>
          <a:xfrm>
            <a:off x="2456762" y="150395"/>
            <a:ext cx="7579604" cy="646331"/>
          </a:xfrm>
          <a:prstGeom prst="rect">
            <a:avLst/>
          </a:prstGeom>
          <a:noFill/>
        </p:spPr>
        <p:txBody>
          <a:bodyPr wrap="square" rtlCol="0">
            <a:spAutoFit/>
          </a:bodyPr>
          <a:lstStyle/>
          <a:p>
            <a:pPr algn="ctr"/>
            <a:r>
              <a:rPr lang="en-US" dirty="0"/>
              <a:t>Wordstat: The Evaluation Predictors Show Acceptable Discrimination in the Balanced Dataset Used for Benchmarking and Calibration</a:t>
            </a:r>
          </a:p>
        </p:txBody>
      </p:sp>
    </p:spTree>
    <p:extLst>
      <p:ext uri="{BB962C8B-B14F-4D97-AF65-F5344CB8AC3E}">
        <p14:creationId xmlns:p14="http://schemas.microsoft.com/office/powerpoint/2010/main" val="520871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EA0C34-B6DF-41B4-8866-CD85C4DC862B}"/>
              </a:ext>
            </a:extLst>
          </p:cNvPr>
          <p:cNvPicPr>
            <a:picLocks noChangeAspect="1"/>
          </p:cNvPicPr>
          <p:nvPr/>
        </p:nvPicPr>
        <p:blipFill>
          <a:blip r:embed="rId2"/>
          <a:stretch>
            <a:fillRect/>
          </a:stretch>
        </p:blipFill>
        <p:spPr>
          <a:xfrm>
            <a:off x="0" y="557753"/>
            <a:ext cx="12192000" cy="6205201"/>
          </a:xfrm>
          <a:prstGeom prst="rect">
            <a:avLst/>
          </a:prstGeom>
        </p:spPr>
      </p:pic>
      <p:sp>
        <p:nvSpPr>
          <p:cNvPr id="3" name="TextBox 2">
            <a:extLst>
              <a:ext uri="{FF2B5EF4-FFF2-40B4-BE49-F238E27FC236}">
                <a16:creationId xmlns:a16="http://schemas.microsoft.com/office/drawing/2014/main" id="{6D6DDC35-A4EA-4D20-9D3E-D775B6EDDE03}"/>
              </a:ext>
            </a:extLst>
          </p:cNvPr>
          <p:cNvSpPr txBox="1"/>
          <p:nvPr/>
        </p:nvSpPr>
        <p:spPr>
          <a:xfrm>
            <a:off x="2423711" y="0"/>
            <a:ext cx="7921128" cy="369332"/>
          </a:xfrm>
          <a:prstGeom prst="rect">
            <a:avLst/>
          </a:prstGeom>
          <a:noFill/>
        </p:spPr>
        <p:txBody>
          <a:bodyPr wrap="square" rtlCol="0">
            <a:spAutoFit/>
          </a:bodyPr>
          <a:lstStyle/>
          <a:p>
            <a:r>
              <a:rPr lang="en-US" dirty="0"/>
              <a:t>Example: The Word “Great” Shows High Association With a Positive Evaluation</a:t>
            </a:r>
          </a:p>
        </p:txBody>
      </p:sp>
    </p:spTree>
    <p:extLst>
      <p:ext uri="{BB962C8B-B14F-4D97-AF65-F5344CB8AC3E}">
        <p14:creationId xmlns:p14="http://schemas.microsoft.com/office/powerpoint/2010/main" val="3939445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2F7A0-FBFE-463E-8978-BE996DE173AB}"/>
              </a:ext>
            </a:extLst>
          </p:cNvPr>
          <p:cNvPicPr>
            <a:picLocks noChangeAspect="1"/>
          </p:cNvPicPr>
          <p:nvPr/>
        </p:nvPicPr>
        <p:blipFill>
          <a:blip r:embed="rId2"/>
          <a:stretch>
            <a:fillRect/>
          </a:stretch>
        </p:blipFill>
        <p:spPr>
          <a:xfrm>
            <a:off x="0" y="794694"/>
            <a:ext cx="12192000" cy="5929624"/>
          </a:xfrm>
          <a:prstGeom prst="rect">
            <a:avLst/>
          </a:prstGeom>
        </p:spPr>
      </p:pic>
      <p:sp>
        <p:nvSpPr>
          <p:cNvPr id="3" name="TextBox 2">
            <a:extLst>
              <a:ext uri="{FF2B5EF4-FFF2-40B4-BE49-F238E27FC236}">
                <a16:creationId xmlns:a16="http://schemas.microsoft.com/office/drawing/2014/main" id="{3D7EC83C-555A-45D8-893E-20979254540D}"/>
              </a:ext>
            </a:extLst>
          </p:cNvPr>
          <p:cNvSpPr txBox="1"/>
          <p:nvPr/>
        </p:nvSpPr>
        <p:spPr>
          <a:xfrm>
            <a:off x="2489811" y="133682"/>
            <a:ext cx="9077899" cy="369332"/>
          </a:xfrm>
          <a:prstGeom prst="rect">
            <a:avLst/>
          </a:prstGeom>
          <a:noFill/>
        </p:spPr>
        <p:txBody>
          <a:bodyPr wrap="square" rtlCol="0">
            <a:spAutoFit/>
          </a:bodyPr>
          <a:lstStyle/>
          <a:p>
            <a:r>
              <a:rPr lang="en-US" dirty="0"/>
              <a:t>Example: The Word “Bad” Shows High Association With a Negative Evaluation</a:t>
            </a:r>
          </a:p>
        </p:txBody>
      </p:sp>
    </p:spTree>
    <p:extLst>
      <p:ext uri="{BB962C8B-B14F-4D97-AF65-F5344CB8AC3E}">
        <p14:creationId xmlns:p14="http://schemas.microsoft.com/office/powerpoint/2010/main" val="333278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2C1D2-C2DA-4F63-9292-DD5787C0B78F}"/>
              </a:ext>
            </a:extLst>
          </p:cNvPr>
          <p:cNvSpPr txBox="1"/>
          <p:nvPr/>
        </p:nvSpPr>
        <p:spPr>
          <a:xfrm>
            <a:off x="2666082" y="484742"/>
            <a:ext cx="6180463" cy="1077218"/>
          </a:xfrm>
          <a:prstGeom prst="rect">
            <a:avLst/>
          </a:prstGeom>
          <a:noFill/>
        </p:spPr>
        <p:txBody>
          <a:bodyPr wrap="square" rtlCol="0">
            <a:spAutoFit/>
          </a:bodyPr>
          <a:lstStyle/>
          <a:p>
            <a:pPr algn="ctr"/>
            <a:r>
              <a:rPr lang="en-US" sz="3200" dirty="0"/>
              <a:t>Our Sentiment and Customer Evaluation Prediction Models</a:t>
            </a:r>
          </a:p>
        </p:txBody>
      </p:sp>
      <p:sp>
        <p:nvSpPr>
          <p:cNvPr id="4" name="TextBox 3">
            <a:extLst>
              <a:ext uri="{FF2B5EF4-FFF2-40B4-BE49-F238E27FC236}">
                <a16:creationId xmlns:a16="http://schemas.microsoft.com/office/drawing/2014/main" id="{2DA51D0D-1B60-45BB-913B-20D26D756858}"/>
              </a:ext>
            </a:extLst>
          </p:cNvPr>
          <p:cNvSpPr txBox="1"/>
          <p:nvPr/>
        </p:nvSpPr>
        <p:spPr>
          <a:xfrm>
            <a:off x="1344058" y="1652530"/>
            <a:ext cx="8218583" cy="523220"/>
          </a:xfrm>
          <a:prstGeom prst="rect">
            <a:avLst/>
          </a:prstGeom>
          <a:noFill/>
        </p:spPr>
        <p:txBody>
          <a:bodyPr wrap="square" rtlCol="0">
            <a:spAutoFit/>
          </a:bodyPr>
          <a:lstStyle/>
          <a:p>
            <a:pPr algn="ctr"/>
            <a:r>
              <a:rPr lang="en-US" sz="2800" dirty="0"/>
              <a:t>Sentiment=f(</a:t>
            </a:r>
            <a:r>
              <a:rPr lang="en-US" sz="2800" dirty="0" err="1"/>
              <a:t>W</a:t>
            </a:r>
            <a:r>
              <a:rPr lang="en-US" sz="2800" baseline="-25000" dirty="0" err="1"/>
              <a:t>s</a:t>
            </a:r>
            <a:r>
              <a:rPr lang="en-US" sz="2800" dirty="0"/>
              <a:t>, </a:t>
            </a:r>
            <a:r>
              <a:rPr lang="en-US" sz="2800" dirty="0" err="1"/>
              <a:t>X</a:t>
            </a:r>
            <a:r>
              <a:rPr lang="en-US" sz="2800" baseline="-25000" dirty="0" err="1"/>
              <a:t>s</a:t>
            </a:r>
            <a:r>
              <a:rPr lang="en-US" sz="2800" dirty="0"/>
              <a:t>)</a:t>
            </a:r>
          </a:p>
        </p:txBody>
      </p:sp>
      <p:sp>
        <p:nvSpPr>
          <p:cNvPr id="6" name="TextBox 5">
            <a:extLst>
              <a:ext uri="{FF2B5EF4-FFF2-40B4-BE49-F238E27FC236}">
                <a16:creationId xmlns:a16="http://schemas.microsoft.com/office/drawing/2014/main" id="{40401C59-097A-4F4A-9922-F64BC1FF4E41}"/>
              </a:ext>
            </a:extLst>
          </p:cNvPr>
          <p:cNvSpPr txBox="1"/>
          <p:nvPr/>
        </p:nvSpPr>
        <p:spPr>
          <a:xfrm>
            <a:off x="1612135" y="2620147"/>
            <a:ext cx="8967730" cy="2862322"/>
          </a:xfrm>
          <a:prstGeom prst="rect">
            <a:avLst/>
          </a:prstGeom>
          <a:noFill/>
        </p:spPr>
        <p:txBody>
          <a:bodyPr wrap="square" rtlCol="0">
            <a:spAutoFit/>
          </a:bodyPr>
          <a:lstStyle/>
          <a:p>
            <a:r>
              <a:rPr lang="en-US" dirty="0"/>
              <a:t>Sentiment=# of significant positive words </a:t>
            </a:r>
            <a:r>
              <a:rPr lang="en-US" u="sng" dirty="0"/>
              <a:t>minus</a:t>
            </a:r>
            <a:r>
              <a:rPr lang="en-US" dirty="0"/>
              <a:t> # of significant negative words for predicting product evaluation label as being either positive or negative.</a:t>
            </a:r>
          </a:p>
          <a:p>
            <a:r>
              <a:rPr lang="en-US" dirty="0" err="1"/>
              <a:t>W</a:t>
            </a:r>
            <a:r>
              <a:rPr lang="en-US" baseline="-25000" dirty="0" err="1"/>
              <a:t>s</a:t>
            </a:r>
            <a:r>
              <a:rPr lang="en-US" dirty="0"/>
              <a:t>=Positive and Negative Key Words and Phrases significant for predicting evaluation label</a:t>
            </a:r>
          </a:p>
          <a:p>
            <a:r>
              <a:rPr lang="en-US" dirty="0" err="1"/>
              <a:t>X</a:t>
            </a:r>
            <a:r>
              <a:rPr lang="en-US" baseline="-25000" dirty="0" err="1"/>
              <a:t>s</a:t>
            </a:r>
            <a:r>
              <a:rPr lang="en-US" dirty="0"/>
              <a:t>=Other Variables (e.g. gender, region, industry, etc) significant for predicting evaluation label.</a:t>
            </a:r>
          </a:p>
          <a:p>
            <a:r>
              <a:rPr lang="en-US" dirty="0"/>
              <a:t>Evaluation=Customer’s scaled scoring of the product, the label being either positive or negative.</a:t>
            </a:r>
          </a:p>
          <a:p>
            <a:endParaRPr lang="en-US" dirty="0"/>
          </a:p>
          <a:p>
            <a:endParaRPr lang="en-US" dirty="0"/>
          </a:p>
          <a:p>
            <a:endParaRPr lang="en-US" dirty="0"/>
          </a:p>
        </p:txBody>
      </p:sp>
    </p:spTree>
    <p:extLst>
      <p:ext uri="{BB962C8B-B14F-4D97-AF65-F5344CB8AC3E}">
        <p14:creationId xmlns:p14="http://schemas.microsoft.com/office/powerpoint/2010/main" val="2592795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3BB4CD-CBFD-4368-8498-A13E30FF9ABA}"/>
              </a:ext>
            </a:extLst>
          </p:cNvPr>
          <p:cNvPicPr>
            <a:picLocks noChangeAspect="1"/>
          </p:cNvPicPr>
          <p:nvPr/>
        </p:nvPicPr>
        <p:blipFill>
          <a:blip r:embed="rId2"/>
          <a:stretch>
            <a:fillRect/>
          </a:stretch>
        </p:blipFill>
        <p:spPr>
          <a:xfrm>
            <a:off x="776287" y="849843"/>
            <a:ext cx="10668000" cy="2971800"/>
          </a:xfrm>
          <a:prstGeom prst="rect">
            <a:avLst/>
          </a:prstGeom>
        </p:spPr>
      </p:pic>
      <p:sp>
        <p:nvSpPr>
          <p:cNvPr id="3" name="TextBox 2">
            <a:extLst>
              <a:ext uri="{FF2B5EF4-FFF2-40B4-BE49-F238E27FC236}">
                <a16:creationId xmlns:a16="http://schemas.microsoft.com/office/drawing/2014/main" id="{C399C4D7-3C3E-409E-865E-3C6AE206AD31}"/>
              </a:ext>
            </a:extLst>
          </p:cNvPr>
          <p:cNvSpPr txBox="1"/>
          <p:nvPr/>
        </p:nvSpPr>
        <p:spPr>
          <a:xfrm>
            <a:off x="1826797" y="148481"/>
            <a:ext cx="8340436" cy="923330"/>
          </a:xfrm>
          <a:prstGeom prst="rect">
            <a:avLst/>
          </a:prstGeom>
          <a:noFill/>
        </p:spPr>
        <p:txBody>
          <a:bodyPr wrap="square" rtlCol="0">
            <a:spAutoFit/>
          </a:bodyPr>
          <a:lstStyle/>
          <a:p>
            <a:pPr algn="ctr"/>
            <a:r>
              <a:rPr lang="en-US" dirty="0"/>
              <a:t>Predicting Customer Product Evaluation: Salford Systems Predictive Modeler (GPS) and Testing Shows Acceptable Information Gain Giving Confidence in Our Deployment and Usage</a:t>
            </a:r>
          </a:p>
        </p:txBody>
      </p:sp>
      <p:sp>
        <p:nvSpPr>
          <p:cNvPr id="2" name="TextBox 1">
            <a:extLst>
              <a:ext uri="{FF2B5EF4-FFF2-40B4-BE49-F238E27FC236}">
                <a16:creationId xmlns:a16="http://schemas.microsoft.com/office/drawing/2014/main" id="{E49371C5-C2C3-469A-94E4-D1431817D959}"/>
              </a:ext>
            </a:extLst>
          </p:cNvPr>
          <p:cNvSpPr txBox="1"/>
          <p:nvPr/>
        </p:nvSpPr>
        <p:spPr>
          <a:xfrm>
            <a:off x="7282606" y="1736937"/>
            <a:ext cx="2445744" cy="923330"/>
          </a:xfrm>
          <a:prstGeom prst="rect">
            <a:avLst/>
          </a:prstGeom>
          <a:noFill/>
        </p:spPr>
        <p:txBody>
          <a:bodyPr wrap="square" rtlCol="0">
            <a:spAutoFit/>
          </a:bodyPr>
          <a:lstStyle/>
          <a:p>
            <a:r>
              <a:rPr lang="en-US" dirty="0">
                <a:solidFill>
                  <a:schemeClr val="accent5">
                    <a:lumMod val="75000"/>
                  </a:schemeClr>
                </a:solidFill>
              </a:rPr>
              <a:t>193 is a suggested number of predictor words</a:t>
            </a:r>
          </a:p>
        </p:txBody>
      </p:sp>
      <p:cxnSp>
        <p:nvCxnSpPr>
          <p:cNvPr id="7" name="Straight Arrow Connector 6">
            <a:extLst>
              <a:ext uri="{FF2B5EF4-FFF2-40B4-BE49-F238E27FC236}">
                <a16:creationId xmlns:a16="http://schemas.microsoft.com/office/drawing/2014/main" id="{78A919CC-D539-4618-92FA-679C1D7105ED}"/>
              </a:ext>
            </a:extLst>
          </p:cNvPr>
          <p:cNvCxnSpPr/>
          <p:nvPr/>
        </p:nvCxnSpPr>
        <p:spPr>
          <a:xfrm flipH="1">
            <a:off x="7160964" y="2688116"/>
            <a:ext cx="253388" cy="22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DE9A147-C044-4A6B-9468-BEE5C620FFFD}"/>
              </a:ext>
            </a:extLst>
          </p:cNvPr>
          <p:cNvPicPr>
            <a:picLocks noChangeAspect="1"/>
          </p:cNvPicPr>
          <p:nvPr/>
        </p:nvPicPr>
        <p:blipFill>
          <a:blip r:embed="rId3"/>
          <a:stretch>
            <a:fillRect/>
          </a:stretch>
        </p:blipFill>
        <p:spPr>
          <a:xfrm>
            <a:off x="752475" y="3876674"/>
            <a:ext cx="10687050" cy="2867025"/>
          </a:xfrm>
          <a:prstGeom prst="rect">
            <a:avLst/>
          </a:prstGeom>
        </p:spPr>
      </p:pic>
    </p:spTree>
    <p:extLst>
      <p:ext uri="{BB962C8B-B14F-4D97-AF65-F5344CB8AC3E}">
        <p14:creationId xmlns:p14="http://schemas.microsoft.com/office/powerpoint/2010/main" val="3432047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D68FB5-B007-42BB-8666-9A84932DEB8B}"/>
              </a:ext>
            </a:extLst>
          </p:cNvPr>
          <p:cNvPicPr>
            <a:picLocks noChangeAspect="1"/>
          </p:cNvPicPr>
          <p:nvPr/>
        </p:nvPicPr>
        <p:blipFill>
          <a:blip r:embed="rId2"/>
          <a:stretch>
            <a:fillRect/>
          </a:stretch>
        </p:blipFill>
        <p:spPr>
          <a:xfrm>
            <a:off x="952500" y="9525"/>
            <a:ext cx="10287000" cy="6838950"/>
          </a:xfrm>
          <a:prstGeom prst="rect">
            <a:avLst/>
          </a:prstGeom>
        </p:spPr>
      </p:pic>
    </p:spTree>
    <p:extLst>
      <p:ext uri="{BB962C8B-B14F-4D97-AF65-F5344CB8AC3E}">
        <p14:creationId xmlns:p14="http://schemas.microsoft.com/office/powerpoint/2010/main" val="37583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7EE4BD-02D8-4125-AFCF-3BFD8627FB05}"/>
              </a:ext>
            </a:extLst>
          </p:cNvPr>
          <p:cNvSpPr txBox="1"/>
          <p:nvPr/>
        </p:nvSpPr>
        <p:spPr>
          <a:xfrm>
            <a:off x="1584426" y="258650"/>
            <a:ext cx="8340436" cy="646331"/>
          </a:xfrm>
          <a:prstGeom prst="rect">
            <a:avLst/>
          </a:prstGeom>
          <a:noFill/>
        </p:spPr>
        <p:txBody>
          <a:bodyPr wrap="square" rtlCol="0">
            <a:spAutoFit/>
          </a:bodyPr>
          <a:lstStyle/>
          <a:p>
            <a:pPr algn="ctr"/>
            <a:r>
              <a:rPr lang="en-US" dirty="0"/>
              <a:t>Using Predictive Modeling and Testing of Misclassification Rates Shows Acceptable Information Gain Giving Confidence in Our Deployment and Usage</a:t>
            </a:r>
          </a:p>
        </p:txBody>
      </p:sp>
      <p:pic>
        <p:nvPicPr>
          <p:cNvPr id="5" name="Picture 4">
            <a:extLst>
              <a:ext uri="{FF2B5EF4-FFF2-40B4-BE49-F238E27FC236}">
                <a16:creationId xmlns:a16="http://schemas.microsoft.com/office/drawing/2014/main" id="{BCBE60F2-E5D8-4357-9144-4B2F1B808605}"/>
              </a:ext>
            </a:extLst>
          </p:cNvPr>
          <p:cNvPicPr>
            <a:picLocks noChangeAspect="1"/>
          </p:cNvPicPr>
          <p:nvPr/>
        </p:nvPicPr>
        <p:blipFill>
          <a:blip r:embed="rId2"/>
          <a:stretch>
            <a:fillRect/>
          </a:stretch>
        </p:blipFill>
        <p:spPr>
          <a:xfrm>
            <a:off x="795337" y="1175476"/>
            <a:ext cx="10601325" cy="2876550"/>
          </a:xfrm>
          <a:prstGeom prst="rect">
            <a:avLst/>
          </a:prstGeom>
        </p:spPr>
      </p:pic>
    </p:spTree>
    <p:extLst>
      <p:ext uri="{BB962C8B-B14F-4D97-AF65-F5344CB8AC3E}">
        <p14:creationId xmlns:p14="http://schemas.microsoft.com/office/powerpoint/2010/main" val="3960831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EF421F-491A-4CB2-AE9E-88DA37C8D7EA}"/>
              </a:ext>
            </a:extLst>
          </p:cNvPr>
          <p:cNvPicPr>
            <a:picLocks noChangeAspect="1"/>
          </p:cNvPicPr>
          <p:nvPr/>
        </p:nvPicPr>
        <p:blipFill>
          <a:blip r:embed="rId2"/>
          <a:stretch>
            <a:fillRect/>
          </a:stretch>
        </p:blipFill>
        <p:spPr>
          <a:xfrm>
            <a:off x="2090303" y="3716216"/>
            <a:ext cx="7734300" cy="2781300"/>
          </a:xfrm>
          <a:prstGeom prst="rect">
            <a:avLst/>
          </a:prstGeom>
        </p:spPr>
      </p:pic>
      <p:pic>
        <p:nvPicPr>
          <p:cNvPr id="9" name="Picture 8">
            <a:extLst>
              <a:ext uri="{FF2B5EF4-FFF2-40B4-BE49-F238E27FC236}">
                <a16:creationId xmlns:a16="http://schemas.microsoft.com/office/drawing/2014/main" id="{B57A5AFF-6BC2-46E0-BC11-F6B7D11BAE99}"/>
              </a:ext>
            </a:extLst>
          </p:cNvPr>
          <p:cNvPicPr>
            <a:picLocks noChangeAspect="1"/>
          </p:cNvPicPr>
          <p:nvPr/>
        </p:nvPicPr>
        <p:blipFill>
          <a:blip r:embed="rId3"/>
          <a:stretch>
            <a:fillRect/>
          </a:stretch>
        </p:blipFill>
        <p:spPr>
          <a:xfrm>
            <a:off x="3299547" y="607868"/>
            <a:ext cx="5038725" cy="2705100"/>
          </a:xfrm>
          <a:prstGeom prst="rect">
            <a:avLst/>
          </a:prstGeom>
        </p:spPr>
      </p:pic>
      <p:sp>
        <p:nvSpPr>
          <p:cNvPr id="2" name="TextBox 1">
            <a:extLst>
              <a:ext uri="{FF2B5EF4-FFF2-40B4-BE49-F238E27FC236}">
                <a16:creationId xmlns:a16="http://schemas.microsoft.com/office/drawing/2014/main" id="{6737FE35-2AC5-45A5-A800-391EE7E89404}"/>
              </a:ext>
            </a:extLst>
          </p:cNvPr>
          <p:cNvSpPr txBox="1"/>
          <p:nvPr/>
        </p:nvSpPr>
        <p:spPr>
          <a:xfrm>
            <a:off x="336176" y="833718"/>
            <a:ext cx="2380130" cy="2308324"/>
          </a:xfrm>
          <a:prstGeom prst="rect">
            <a:avLst/>
          </a:prstGeom>
          <a:noFill/>
        </p:spPr>
        <p:txBody>
          <a:bodyPr wrap="square" rtlCol="0">
            <a:spAutoFit/>
          </a:bodyPr>
          <a:lstStyle/>
          <a:p>
            <a:r>
              <a:rPr lang="en-US" dirty="0"/>
              <a:t>The Salford GPS Regularized Model Shows Acceptable Prediction Performance of the Binary Classification of Customer Evaluation—Positive Vs Negative</a:t>
            </a:r>
          </a:p>
        </p:txBody>
      </p:sp>
    </p:spTree>
    <p:extLst>
      <p:ext uri="{BB962C8B-B14F-4D97-AF65-F5344CB8AC3E}">
        <p14:creationId xmlns:p14="http://schemas.microsoft.com/office/powerpoint/2010/main" val="217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Down 3">
            <a:extLst>
              <a:ext uri="{FF2B5EF4-FFF2-40B4-BE49-F238E27FC236}">
                <a16:creationId xmlns:a16="http://schemas.microsoft.com/office/drawing/2014/main" id="{E6452364-F387-4327-91B1-0DCC94447490}"/>
              </a:ext>
            </a:extLst>
          </p:cNvPr>
          <p:cNvSpPr/>
          <p:nvPr/>
        </p:nvSpPr>
        <p:spPr>
          <a:xfrm>
            <a:off x="1244403" y="5063583"/>
            <a:ext cx="903383" cy="5618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1F400D2F-F585-4D0A-AAC7-B7D4F41C61F8}"/>
              </a:ext>
            </a:extLst>
          </p:cNvPr>
          <p:cNvSpPr/>
          <p:nvPr/>
        </p:nvSpPr>
        <p:spPr>
          <a:xfrm>
            <a:off x="4516747" y="5063583"/>
            <a:ext cx="903383" cy="5618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61A7E451-9EAF-4D82-8C0C-A5B142BE94C1}"/>
              </a:ext>
            </a:extLst>
          </p:cNvPr>
          <p:cNvSpPr/>
          <p:nvPr/>
        </p:nvSpPr>
        <p:spPr>
          <a:xfrm>
            <a:off x="7789091" y="5202128"/>
            <a:ext cx="903383" cy="5618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E8E0A2A-451A-49BB-8FE8-C92213892414}"/>
              </a:ext>
            </a:extLst>
          </p:cNvPr>
          <p:cNvPicPr>
            <a:picLocks noChangeAspect="1"/>
          </p:cNvPicPr>
          <p:nvPr/>
        </p:nvPicPr>
        <p:blipFill>
          <a:blip r:embed="rId2"/>
          <a:stretch>
            <a:fillRect/>
          </a:stretch>
        </p:blipFill>
        <p:spPr>
          <a:xfrm>
            <a:off x="6333716" y="871972"/>
            <a:ext cx="5763467" cy="4184938"/>
          </a:xfrm>
          <a:prstGeom prst="rect">
            <a:avLst/>
          </a:prstGeom>
        </p:spPr>
      </p:pic>
      <p:pic>
        <p:nvPicPr>
          <p:cNvPr id="8" name="Picture 7">
            <a:extLst>
              <a:ext uri="{FF2B5EF4-FFF2-40B4-BE49-F238E27FC236}">
                <a16:creationId xmlns:a16="http://schemas.microsoft.com/office/drawing/2014/main" id="{C2DD10C6-141C-4F6E-B54E-92285A04DFE4}"/>
              </a:ext>
            </a:extLst>
          </p:cNvPr>
          <p:cNvPicPr>
            <a:picLocks noChangeAspect="1"/>
          </p:cNvPicPr>
          <p:nvPr/>
        </p:nvPicPr>
        <p:blipFill>
          <a:blip r:embed="rId3"/>
          <a:stretch>
            <a:fillRect/>
          </a:stretch>
        </p:blipFill>
        <p:spPr>
          <a:xfrm>
            <a:off x="94817" y="1217903"/>
            <a:ext cx="5939365" cy="3520352"/>
          </a:xfrm>
          <a:prstGeom prst="rect">
            <a:avLst/>
          </a:prstGeom>
        </p:spPr>
      </p:pic>
      <p:sp>
        <p:nvSpPr>
          <p:cNvPr id="9" name="Arrow: Down 8">
            <a:extLst>
              <a:ext uri="{FF2B5EF4-FFF2-40B4-BE49-F238E27FC236}">
                <a16:creationId xmlns:a16="http://schemas.microsoft.com/office/drawing/2014/main" id="{1D102FCB-86AD-49A8-ADC4-55F776E201BE}"/>
              </a:ext>
            </a:extLst>
          </p:cNvPr>
          <p:cNvSpPr/>
          <p:nvPr/>
        </p:nvSpPr>
        <p:spPr>
          <a:xfrm>
            <a:off x="10634780" y="5202128"/>
            <a:ext cx="903383" cy="5618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377CD7B-E679-4205-8909-E5B4E00715BD}"/>
              </a:ext>
            </a:extLst>
          </p:cNvPr>
          <p:cNvSpPr txBox="1"/>
          <p:nvPr/>
        </p:nvSpPr>
        <p:spPr>
          <a:xfrm>
            <a:off x="1537567" y="177312"/>
            <a:ext cx="7765126" cy="923330"/>
          </a:xfrm>
          <a:prstGeom prst="rect">
            <a:avLst/>
          </a:prstGeom>
          <a:noFill/>
        </p:spPr>
        <p:txBody>
          <a:bodyPr wrap="square" rtlCol="0">
            <a:spAutoFit/>
          </a:bodyPr>
          <a:lstStyle/>
          <a:p>
            <a:pPr algn="ctr"/>
            <a:r>
              <a:rPr lang="en-US" dirty="0"/>
              <a:t>Predicting Evaluation: Identifying Key Words and Phrases by Importance and Sign—Salford Systems . The Significant Key Words are Used for Building the Sentiment Index</a:t>
            </a:r>
          </a:p>
        </p:txBody>
      </p:sp>
    </p:spTree>
    <p:extLst>
      <p:ext uri="{BB962C8B-B14F-4D97-AF65-F5344CB8AC3E}">
        <p14:creationId xmlns:p14="http://schemas.microsoft.com/office/powerpoint/2010/main" val="2069465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na\AppData\Local\Temp\SNAGHTML189bdd61.PNG">
            <a:extLst>
              <a:ext uri="{FF2B5EF4-FFF2-40B4-BE49-F238E27FC236}">
                <a16:creationId xmlns:a16="http://schemas.microsoft.com/office/drawing/2014/main" id="{0C2D7EDE-580A-42BA-92C9-C1E1EB432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80" y="1139537"/>
            <a:ext cx="4324350" cy="541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a\AppData\Local\Temp\SNAGHTML189dc5b9.PNG">
            <a:extLst>
              <a:ext uri="{FF2B5EF4-FFF2-40B4-BE49-F238E27FC236}">
                <a16:creationId xmlns:a16="http://schemas.microsoft.com/office/drawing/2014/main" id="{7F1F2D62-E71F-4863-BB36-B00A5D831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888" y="165389"/>
            <a:ext cx="68770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9B87416-7D32-4F17-9624-43A99A7E97E1}"/>
              </a:ext>
            </a:extLst>
          </p:cNvPr>
          <p:cNvPicPr>
            <a:picLocks noChangeAspect="1"/>
          </p:cNvPicPr>
          <p:nvPr/>
        </p:nvPicPr>
        <p:blipFill>
          <a:blip r:embed="rId4"/>
          <a:stretch>
            <a:fillRect/>
          </a:stretch>
        </p:blipFill>
        <p:spPr>
          <a:xfrm>
            <a:off x="4791110" y="4032539"/>
            <a:ext cx="7514286" cy="2723809"/>
          </a:xfrm>
          <a:prstGeom prst="rect">
            <a:avLst/>
          </a:prstGeom>
        </p:spPr>
      </p:pic>
      <p:sp>
        <p:nvSpPr>
          <p:cNvPr id="4" name="TextBox 3">
            <a:extLst>
              <a:ext uri="{FF2B5EF4-FFF2-40B4-BE49-F238E27FC236}">
                <a16:creationId xmlns:a16="http://schemas.microsoft.com/office/drawing/2014/main" id="{0E12EFF5-4592-4BB8-9BEB-46E5A8DE49AD}"/>
              </a:ext>
            </a:extLst>
          </p:cNvPr>
          <p:cNvSpPr txBox="1"/>
          <p:nvPr/>
        </p:nvSpPr>
        <p:spPr>
          <a:xfrm>
            <a:off x="166255" y="165389"/>
            <a:ext cx="4031672" cy="923330"/>
          </a:xfrm>
          <a:prstGeom prst="rect">
            <a:avLst/>
          </a:prstGeom>
          <a:noFill/>
        </p:spPr>
        <p:txBody>
          <a:bodyPr wrap="square" rtlCol="0">
            <a:spAutoFit/>
          </a:bodyPr>
          <a:lstStyle/>
          <a:p>
            <a:r>
              <a:rPr lang="en-US" dirty="0"/>
              <a:t>Regularized GPS Regression Model for Classifier Deployment with 193 Predictors—Salford Systems</a:t>
            </a:r>
          </a:p>
        </p:txBody>
      </p:sp>
    </p:spTree>
    <p:extLst>
      <p:ext uri="{BB962C8B-B14F-4D97-AF65-F5344CB8AC3E}">
        <p14:creationId xmlns:p14="http://schemas.microsoft.com/office/powerpoint/2010/main" val="19783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na\AppData\Local\Temp\SNAGHTML19320dce.PNG">
            <a:extLst>
              <a:ext uri="{FF2B5EF4-FFF2-40B4-BE49-F238E27FC236}">
                <a16:creationId xmlns:a16="http://schemas.microsoft.com/office/drawing/2014/main" id="{65E86601-0CF7-4EE1-BB4B-048850DDD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8" y="2155790"/>
            <a:ext cx="12192000" cy="4494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a\AppData\Local\Temp\SNAGHTML19339067.PNG">
            <a:extLst>
              <a:ext uri="{FF2B5EF4-FFF2-40B4-BE49-F238E27FC236}">
                <a16:creationId xmlns:a16="http://schemas.microsoft.com/office/drawing/2014/main" id="{CE16AA6E-3F8C-4F99-BF10-BA94DA7D7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064" y="207997"/>
            <a:ext cx="10829925" cy="10287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5A928D80-57E8-4CD1-AEA6-4DB5E582A241}"/>
              </a:ext>
            </a:extLst>
          </p:cNvPr>
          <p:cNvSpPr/>
          <p:nvPr/>
        </p:nvSpPr>
        <p:spPr>
          <a:xfrm>
            <a:off x="2653577" y="574850"/>
            <a:ext cx="341644" cy="158094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96B47F2F-1400-480A-87BE-7EB850EE918E}"/>
              </a:ext>
            </a:extLst>
          </p:cNvPr>
          <p:cNvSpPr/>
          <p:nvPr/>
        </p:nvSpPr>
        <p:spPr>
          <a:xfrm>
            <a:off x="7744368" y="520835"/>
            <a:ext cx="341644" cy="158094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583B498-2E0B-4DC5-B324-58A2DD552892}"/>
              </a:ext>
            </a:extLst>
          </p:cNvPr>
          <p:cNvSpPr txBox="1"/>
          <p:nvPr/>
        </p:nvSpPr>
        <p:spPr>
          <a:xfrm>
            <a:off x="507475" y="286327"/>
            <a:ext cx="1841589" cy="369332"/>
          </a:xfrm>
          <a:prstGeom prst="rect">
            <a:avLst/>
          </a:prstGeom>
          <a:noFill/>
        </p:spPr>
        <p:txBody>
          <a:bodyPr wrap="square" rtlCol="0">
            <a:spAutoFit/>
          </a:bodyPr>
          <a:lstStyle/>
          <a:p>
            <a:r>
              <a:rPr lang="en-US" dirty="0"/>
              <a:t>Record #1 Actual</a:t>
            </a:r>
          </a:p>
        </p:txBody>
      </p:sp>
      <p:sp>
        <p:nvSpPr>
          <p:cNvPr id="7" name="TextBox 6">
            <a:extLst>
              <a:ext uri="{FF2B5EF4-FFF2-40B4-BE49-F238E27FC236}">
                <a16:creationId xmlns:a16="http://schemas.microsoft.com/office/drawing/2014/main" id="{5AC511AC-7380-4A24-8CCE-707B64D3853B}"/>
              </a:ext>
            </a:extLst>
          </p:cNvPr>
          <p:cNvSpPr txBox="1"/>
          <p:nvPr/>
        </p:nvSpPr>
        <p:spPr>
          <a:xfrm>
            <a:off x="3304317" y="937449"/>
            <a:ext cx="4610873" cy="923330"/>
          </a:xfrm>
          <a:prstGeom prst="rect">
            <a:avLst/>
          </a:prstGeom>
          <a:noFill/>
        </p:spPr>
        <p:txBody>
          <a:bodyPr wrap="square" rtlCol="0">
            <a:spAutoFit/>
          </a:bodyPr>
          <a:lstStyle/>
          <a:p>
            <a:r>
              <a:rPr lang="en-US" dirty="0"/>
              <a:t> Keyword Frequency Inputs to Model that help select variables to build a sentiment index of key positive and negative words</a:t>
            </a:r>
          </a:p>
        </p:txBody>
      </p:sp>
      <p:cxnSp>
        <p:nvCxnSpPr>
          <p:cNvPr id="6" name="Straight Arrow Connector 5">
            <a:extLst>
              <a:ext uri="{FF2B5EF4-FFF2-40B4-BE49-F238E27FC236}">
                <a16:creationId xmlns:a16="http://schemas.microsoft.com/office/drawing/2014/main" id="{BEF536FE-7F93-4E5B-B20A-F9500A04EB90}"/>
              </a:ext>
            </a:extLst>
          </p:cNvPr>
          <p:cNvCxnSpPr>
            <a:cxnSpLocks/>
          </p:cNvCxnSpPr>
          <p:nvPr/>
        </p:nvCxnSpPr>
        <p:spPr>
          <a:xfrm flipH="1">
            <a:off x="3475141" y="1880909"/>
            <a:ext cx="533441" cy="274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160733A-FEE3-4E2D-B448-F948AD796289}"/>
              </a:ext>
            </a:extLst>
          </p:cNvPr>
          <p:cNvSpPr txBox="1"/>
          <p:nvPr/>
        </p:nvSpPr>
        <p:spPr>
          <a:xfrm>
            <a:off x="0" y="1526801"/>
            <a:ext cx="3960133" cy="369332"/>
          </a:xfrm>
          <a:prstGeom prst="rect">
            <a:avLst/>
          </a:prstGeom>
          <a:noFill/>
        </p:spPr>
        <p:txBody>
          <a:bodyPr wrap="square" rtlCol="0">
            <a:spAutoFit/>
          </a:bodyPr>
          <a:lstStyle/>
          <a:p>
            <a:r>
              <a:rPr lang="en-US" dirty="0"/>
              <a:t>Record #1 Prediction</a:t>
            </a:r>
          </a:p>
        </p:txBody>
      </p:sp>
      <p:cxnSp>
        <p:nvCxnSpPr>
          <p:cNvPr id="10" name="Straight Arrow Connector 9">
            <a:extLst>
              <a:ext uri="{FF2B5EF4-FFF2-40B4-BE49-F238E27FC236}">
                <a16:creationId xmlns:a16="http://schemas.microsoft.com/office/drawing/2014/main" id="{E5E4D374-D98E-484A-A80D-FE4A4DF4FDC4}"/>
              </a:ext>
            </a:extLst>
          </p:cNvPr>
          <p:cNvCxnSpPr>
            <a:cxnSpLocks/>
          </p:cNvCxnSpPr>
          <p:nvPr/>
        </p:nvCxnSpPr>
        <p:spPr>
          <a:xfrm flipH="1">
            <a:off x="1183908" y="1802096"/>
            <a:ext cx="71207" cy="599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0D4CA2-5C8D-4B03-87F2-D8DB204AB7C4}"/>
              </a:ext>
            </a:extLst>
          </p:cNvPr>
          <p:cNvCxnSpPr>
            <a:cxnSpLocks/>
          </p:cNvCxnSpPr>
          <p:nvPr/>
        </p:nvCxnSpPr>
        <p:spPr>
          <a:xfrm>
            <a:off x="1308315" y="1818748"/>
            <a:ext cx="514665" cy="508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367BCDD-2B0E-4DCB-86A4-279D7BC44E11}"/>
              </a:ext>
            </a:extLst>
          </p:cNvPr>
          <p:cNvCxnSpPr>
            <a:cxnSpLocks/>
          </p:cNvCxnSpPr>
          <p:nvPr/>
        </p:nvCxnSpPr>
        <p:spPr>
          <a:xfrm>
            <a:off x="2189018" y="470993"/>
            <a:ext cx="160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9A07BF7-BDC4-4B40-8C67-ABB84EF3B92A}"/>
              </a:ext>
            </a:extLst>
          </p:cNvPr>
          <p:cNvCxnSpPr>
            <a:cxnSpLocks/>
          </p:cNvCxnSpPr>
          <p:nvPr/>
        </p:nvCxnSpPr>
        <p:spPr>
          <a:xfrm>
            <a:off x="6134749" y="1860660"/>
            <a:ext cx="1188351" cy="279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29965DC-D4F8-4EF3-981F-E43B566E8FCA}"/>
              </a:ext>
            </a:extLst>
          </p:cNvPr>
          <p:cNvSpPr txBox="1"/>
          <p:nvPr/>
        </p:nvSpPr>
        <p:spPr>
          <a:xfrm>
            <a:off x="3297831" y="6427694"/>
            <a:ext cx="4610873" cy="369332"/>
          </a:xfrm>
          <a:prstGeom prst="rect">
            <a:avLst/>
          </a:prstGeom>
          <a:noFill/>
        </p:spPr>
        <p:txBody>
          <a:bodyPr wrap="square" rtlCol="0">
            <a:spAutoFit/>
          </a:bodyPr>
          <a:lstStyle/>
          <a:p>
            <a:pPr algn="ctr"/>
            <a:r>
              <a:rPr lang="en-US" dirty="0">
                <a:solidFill>
                  <a:schemeClr val="accent1"/>
                </a:solidFill>
              </a:rPr>
              <a:t>Classifier Predictions:1=Positive; 0= Negative</a:t>
            </a:r>
          </a:p>
        </p:txBody>
      </p:sp>
    </p:spTree>
    <p:extLst>
      <p:ext uri="{BB962C8B-B14F-4D97-AF65-F5344CB8AC3E}">
        <p14:creationId xmlns:p14="http://schemas.microsoft.com/office/powerpoint/2010/main" val="3917362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D12B3-AC7E-4567-9C64-062E33E3D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785" y="389964"/>
            <a:ext cx="9109215" cy="6078071"/>
          </a:xfrm>
          <a:prstGeom prst="rect">
            <a:avLst/>
          </a:prstGeom>
        </p:spPr>
      </p:pic>
      <p:sp>
        <p:nvSpPr>
          <p:cNvPr id="4" name="TextBox 3">
            <a:extLst>
              <a:ext uri="{FF2B5EF4-FFF2-40B4-BE49-F238E27FC236}">
                <a16:creationId xmlns:a16="http://schemas.microsoft.com/office/drawing/2014/main" id="{47E46B6F-64E9-4537-AE5E-61CB6FD4C7E1}"/>
              </a:ext>
            </a:extLst>
          </p:cNvPr>
          <p:cNvSpPr txBox="1"/>
          <p:nvPr/>
        </p:nvSpPr>
        <p:spPr>
          <a:xfrm>
            <a:off x="323329" y="4047436"/>
            <a:ext cx="1949823" cy="2308324"/>
          </a:xfrm>
          <a:prstGeom prst="rect">
            <a:avLst/>
          </a:prstGeom>
          <a:noFill/>
        </p:spPr>
        <p:txBody>
          <a:bodyPr wrap="square" rtlCol="0">
            <a:spAutoFit/>
          </a:bodyPr>
          <a:lstStyle/>
          <a:p>
            <a:endParaRPr lang="en-US" dirty="0"/>
          </a:p>
          <a:p>
            <a:r>
              <a:rPr lang="en-US" dirty="0"/>
              <a:t>This helps the business understand the impact of  events upon customer sentiment and behavior.</a:t>
            </a:r>
          </a:p>
        </p:txBody>
      </p:sp>
      <p:sp>
        <p:nvSpPr>
          <p:cNvPr id="2" name="TextBox 1">
            <a:extLst>
              <a:ext uri="{FF2B5EF4-FFF2-40B4-BE49-F238E27FC236}">
                <a16:creationId xmlns:a16="http://schemas.microsoft.com/office/drawing/2014/main" id="{C5046DF3-78D5-49E5-8F50-6B3EDFD61D36}"/>
              </a:ext>
            </a:extLst>
          </p:cNvPr>
          <p:cNvSpPr txBox="1"/>
          <p:nvPr/>
        </p:nvSpPr>
        <p:spPr>
          <a:xfrm>
            <a:off x="3323269" y="438265"/>
            <a:ext cx="2717800" cy="646331"/>
          </a:xfrm>
          <a:prstGeom prst="rect">
            <a:avLst/>
          </a:prstGeom>
          <a:noFill/>
        </p:spPr>
        <p:txBody>
          <a:bodyPr wrap="square" rtlCol="0">
            <a:spAutoFit/>
          </a:bodyPr>
          <a:lstStyle/>
          <a:p>
            <a:r>
              <a:rPr lang="en-US" dirty="0">
                <a:solidFill>
                  <a:srgbClr val="0070C0"/>
                </a:solidFill>
              </a:rPr>
              <a:t>New Release of Product Created Positive Sentiment</a:t>
            </a:r>
          </a:p>
        </p:txBody>
      </p:sp>
      <p:cxnSp>
        <p:nvCxnSpPr>
          <p:cNvPr id="6" name="Straight Arrow Connector 5">
            <a:extLst>
              <a:ext uri="{FF2B5EF4-FFF2-40B4-BE49-F238E27FC236}">
                <a16:creationId xmlns:a16="http://schemas.microsoft.com/office/drawing/2014/main" id="{5A2073BC-13C9-4EC3-8026-DD1AF643D100}"/>
              </a:ext>
            </a:extLst>
          </p:cNvPr>
          <p:cNvCxnSpPr>
            <a:cxnSpLocks/>
          </p:cNvCxnSpPr>
          <p:nvPr/>
        </p:nvCxnSpPr>
        <p:spPr>
          <a:xfrm>
            <a:off x="4913523" y="1002535"/>
            <a:ext cx="977135" cy="89236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DF0304E-9C5E-430A-AC06-BBD42BAD95EA}"/>
              </a:ext>
            </a:extLst>
          </p:cNvPr>
          <p:cNvSpPr txBox="1"/>
          <p:nvPr/>
        </p:nvSpPr>
        <p:spPr>
          <a:xfrm>
            <a:off x="147918" y="77118"/>
            <a:ext cx="3024940" cy="3970318"/>
          </a:xfrm>
          <a:prstGeom prst="rect">
            <a:avLst/>
          </a:prstGeom>
          <a:noFill/>
        </p:spPr>
        <p:txBody>
          <a:bodyPr wrap="square" rtlCol="0">
            <a:spAutoFit/>
          </a:bodyPr>
          <a:lstStyle/>
          <a:p>
            <a:r>
              <a:rPr lang="en-US" dirty="0">
                <a:solidFill>
                  <a:srgbClr val="0070C0"/>
                </a:solidFill>
              </a:rPr>
              <a:t>Now We Can Apply the Classifier to a different dataset on a daily basis. This dataset consists of product discussions in an industry. We use Wordstat combined with Minitab’s CUSUM control chart for the display of process shift.</a:t>
            </a:r>
          </a:p>
          <a:p>
            <a:endParaRPr lang="en-US" dirty="0">
              <a:solidFill>
                <a:srgbClr val="0070C0"/>
              </a:solidFill>
            </a:endParaRPr>
          </a:p>
          <a:p>
            <a:r>
              <a:rPr lang="en-US" dirty="0">
                <a:solidFill>
                  <a:srgbClr val="0070C0"/>
                </a:solidFill>
              </a:rPr>
              <a:t>Here we Apply a Non Amazon, Text Dataset of Customer Interactions and Convert To a Time Series</a:t>
            </a:r>
          </a:p>
        </p:txBody>
      </p:sp>
      <p:sp>
        <p:nvSpPr>
          <p:cNvPr id="7" name="TextBox 6">
            <a:extLst>
              <a:ext uri="{FF2B5EF4-FFF2-40B4-BE49-F238E27FC236}">
                <a16:creationId xmlns:a16="http://schemas.microsoft.com/office/drawing/2014/main" id="{AA4BF0D3-D7BA-4C47-B368-D8314ACD3617}"/>
              </a:ext>
            </a:extLst>
          </p:cNvPr>
          <p:cNvSpPr txBox="1"/>
          <p:nvPr/>
        </p:nvSpPr>
        <p:spPr>
          <a:xfrm>
            <a:off x="3811836" y="20632"/>
            <a:ext cx="7483099" cy="369332"/>
          </a:xfrm>
          <a:prstGeom prst="rect">
            <a:avLst/>
          </a:prstGeom>
          <a:noFill/>
        </p:spPr>
        <p:txBody>
          <a:bodyPr wrap="square" rtlCol="0">
            <a:spAutoFit/>
          </a:bodyPr>
          <a:lstStyle/>
          <a:p>
            <a:r>
              <a:rPr lang="en-US" dirty="0"/>
              <a:t>Plotting Sentiment as # of Positive Words minus number of negative words</a:t>
            </a:r>
          </a:p>
        </p:txBody>
      </p:sp>
    </p:spTree>
    <p:extLst>
      <p:ext uri="{BB962C8B-B14F-4D97-AF65-F5344CB8AC3E}">
        <p14:creationId xmlns:p14="http://schemas.microsoft.com/office/powerpoint/2010/main" val="1251211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CB9AEE-B511-4BB8-9C5F-76FED460CD73}"/>
              </a:ext>
            </a:extLst>
          </p:cNvPr>
          <p:cNvSpPr txBox="1"/>
          <p:nvPr/>
        </p:nvSpPr>
        <p:spPr>
          <a:xfrm>
            <a:off x="330506" y="1777751"/>
            <a:ext cx="11246386" cy="4401205"/>
          </a:xfrm>
          <a:prstGeom prst="rect">
            <a:avLst/>
          </a:prstGeom>
          <a:noFill/>
        </p:spPr>
        <p:txBody>
          <a:bodyPr wrap="square" rtlCol="0">
            <a:spAutoFit/>
          </a:bodyPr>
          <a:lstStyle/>
          <a:p>
            <a:pPr algn="ctr"/>
            <a:r>
              <a:rPr lang="en-US" sz="4000" dirty="0"/>
              <a:t>Part 2—Identifying the Underlying Causes of Sentiment—Converting Text Variables Into Strategy and Action</a:t>
            </a:r>
          </a:p>
          <a:p>
            <a:pPr algn="ctr"/>
            <a:r>
              <a:rPr lang="en-US" sz="4000" i="1" dirty="0"/>
              <a:t>Example –Comcast Dataset</a:t>
            </a:r>
          </a:p>
          <a:p>
            <a:pPr algn="ctr"/>
            <a:endParaRPr lang="en-US" sz="4000" dirty="0"/>
          </a:p>
          <a:p>
            <a:pPr algn="ctr"/>
            <a:br>
              <a:rPr lang="en-US" sz="4000" dirty="0"/>
            </a:br>
            <a:endParaRPr lang="en-US" sz="4000" dirty="0"/>
          </a:p>
        </p:txBody>
      </p:sp>
    </p:spTree>
    <p:extLst>
      <p:ext uri="{BB962C8B-B14F-4D97-AF65-F5344CB8AC3E}">
        <p14:creationId xmlns:p14="http://schemas.microsoft.com/office/powerpoint/2010/main" val="3405724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7528" y="1340769"/>
            <a:ext cx="8229600" cy="4525963"/>
          </a:xfrm>
        </p:spPr>
        <p:txBody>
          <a:bodyPr>
            <a:normAutofit/>
          </a:bodyPr>
          <a:lstStyle/>
          <a:p>
            <a:pPr marL="0" indent="0">
              <a:buNone/>
            </a:pPr>
            <a:r>
              <a:rPr lang="en-IN" sz="2400" dirty="0"/>
              <a:t>Available data of Comcast complaints 5600+ reduced to 4100 after remove missing and uncertain values  </a:t>
            </a:r>
          </a:p>
          <a:p>
            <a:pPr marL="0" indent="0">
              <a:buNone/>
            </a:pPr>
            <a:r>
              <a:rPr lang="en-IN" sz="2400" dirty="0"/>
              <a:t>It consists of the following fields:</a:t>
            </a:r>
          </a:p>
          <a:p>
            <a:pPr marL="0" indent="0">
              <a:buNone/>
            </a:pPr>
            <a:endParaRPr lang="en-IN" sz="2400" dirty="0"/>
          </a:p>
          <a:p>
            <a:r>
              <a:rPr lang="en-IN" sz="2400" dirty="0"/>
              <a:t>Author (first name, city and state)</a:t>
            </a:r>
          </a:p>
          <a:p>
            <a:r>
              <a:rPr lang="en-IN" sz="2400" dirty="0"/>
              <a:t>Posted_on date</a:t>
            </a:r>
          </a:p>
          <a:p>
            <a:r>
              <a:rPr lang="en-IN" sz="2400" dirty="0"/>
              <a:t>Rating (0 to 5)</a:t>
            </a:r>
          </a:p>
          <a:p>
            <a:r>
              <a:rPr lang="en-IN" sz="2400" dirty="0"/>
              <a:t>Complaint text</a:t>
            </a:r>
          </a:p>
        </p:txBody>
      </p:sp>
      <p:pic>
        <p:nvPicPr>
          <p:cNvPr id="1026" name="Picture 2" descr="C:\Users\johna\AppData\Local\Temp\SNAGHTML53b5339c.PNG">
            <a:extLst>
              <a:ext uri="{FF2B5EF4-FFF2-40B4-BE49-F238E27FC236}">
                <a16:creationId xmlns:a16="http://schemas.microsoft.com/office/drawing/2014/main" id="{C0C5F219-D120-4E88-B75A-7C21E6FA7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350" y="3676022"/>
            <a:ext cx="5875138" cy="30261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9E0291-11BF-4438-848A-10C105F5DF69}"/>
              </a:ext>
            </a:extLst>
          </p:cNvPr>
          <p:cNvSpPr txBox="1"/>
          <p:nvPr/>
        </p:nvSpPr>
        <p:spPr>
          <a:xfrm>
            <a:off x="2999656" y="188641"/>
            <a:ext cx="5760640" cy="646331"/>
          </a:xfrm>
          <a:prstGeom prst="rect">
            <a:avLst/>
          </a:prstGeom>
          <a:noFill/>
        </p:spPr>
        <p:txBody>
          <a:bodyPr wrap="square" rtlCol="0">
            <a:spAutoFit/>
          </a:bodyPr>
          <a:lstStyle/>
          <a:p>
            <a:pPr algn="ctr"/>
            <a:r>
              <a:rPr lang="en-US" sz="3600" dirty="0"/>
              <a:t>Comcast VOC Public Dataset</a:t>
            </a:r>
          </a:p>
        </p:txBody>
      </p:sp>
    </p:spTree>
    <p:extLst>
      <p:ext uri="{BB962C8B-B14F-4D97-AF65-F5344CB8AC3E}">
        <p14:creationId xmlns:p14="http://schemas.microsoft.com/office/powerpoint/2010/main" val="279405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4AB9D2-D68D-4A07-80BE-8030E9921D99}"/>
              </a:ext>
            </a:extLst>
          </p:cNvPr>
          <p:cNvPicPr>
            <a:picLocks noChangeAspect="1"/>
          </p:cNvPicPr>
          <p:nvPr/>
        </p:nvPicPr>
        <p:blipFill>
          <a:blip r:embed="rId2"/>
          <a:stretch>
            <a:fillRect/>
          </a:stretch>
        </p:blipFill>
        <p:spPr>
          <a:xfrm>
            <a:off x="2389238" y="1640830"/>
            <a:ext cx="6781339" cy="4337029"/>
          </a:xfrm>
          <a:prstGeom prst="rect">
            <a:avLst/>
          </a:prstGeom>
        </p:spPr>
      </p:pic>
      <p:sp>
        <p:nvSpPr>
          <p:cNvPr id="3" name="TextBox 2">
            <a:extLst>
              <a:ext uri="{FF2B5EF4-FFF2-40B4-BE49-F238E27FC236}">
                <a16:creationId xmlns:a16="http://schemas.microsoft.com/office/drawing/2014/main" id="{556643A7-E7B6-4C3D-9ACE-E1D7C5148E96}"/>
              </a:ext>
            </a:extLst>
          </p:cNvPr>
          <p:cNvSpPr txBox="1"/>
          <p:nvPr/>
        </p:nvSpPr>
        <p:spPr>
          <a:xfrm>
            <a:off x="2556387" y="314632"/>
            <a:ext cx="5997678" cy="584775"/>
          </a:xfrm>
          <a:prstGeom prst="rect">
            <a:avLst/>
          </a:prstGeom>
          <a:noFill/>
        </p:spPr>
        <p:txBody>
          <a:bodyPr wrap="square" rtlCol="0">
            <a:spAutoFit/>
          </a:bodyPr>
          <a:lstStyle/>
          <a:p>
            <a:pPr algn="ctr"/>
            <a:r>
              <a:rPr lang="en-US" sz="3200" dirty="0"/>
              <a:t>Sifting for Gold</a:t>
            </a:r>
          </a:p>
        </p:txBody>
      </p:sp>
    </p:spTree>
    <p:extLst>
      <p:ext uri="{BB962C8B-B14F-4D97-AF65-F5344CB8AC3E}">
        <p14:creationId xmlns:p14="http://schemas.microsoft.com/office/powerpoint/2010/main" val="366396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5D0A9D-A50A-4B68-A35C-A5CFF3B96DFA}"/>
              </a:ext>
            </a:extLst>
          </p:cNvPr>
          <p:cNvPicPr>
            <a:picLocks noChangeAspect="1"/>
          </p:cNvPicPr>
          <p:nvPr/>
        </p:nvPicPr>
        <p:blipFill>
          <a:blip r:embed="rId2"/>
          <a:stretch>
            <a:fillRect/>
          </a:stretch>
        </p:blipFill>
        <p:spPr>
          <a:xfrm>
            <a:off x="2064845" y="42862"/>
            <a:ext cx="10277475" cy="6772275"/>
          </a:xfrm>
          <a:prstGeom prst="rect">
            <a:avLst/>
          </a:prstGeom>
        </p:spPr>
      </p:pic>
      <p:sp>
        <p:nvSpPr>
          <p:cNvPr id="4" name="TextBox 3">
            <a:extLst>
              <a:ext uri="{FF2B5EF4-FFF2-40B4-BE49-F238E27FC236}">
                <a16:creationId xmlns:a16="http://schemas.microsoft.com/office/drawing/2014/main" id="{7A4C57BC-F937-4AAC-AE68-7C9BD1CAD8C2}"/>
              </a:ext>
            </a:extLst>
          </p:cNvPr>
          <p:cNvSpPr txBox="1"/>
          <p:nvPr/>
        </p:nvSpPr>
        <p:spPr>
          <a:xfrm>
            <a:off x="0" y="-50320"/>
            <a:ext cx="5774028" cy="2031325"/>
          </a:xfrm>
          <a:prstGeom prst="rect">
            <a:avLst/>
          </a:prstGeom>
          <a:noFill/>
        </p:spPr>
        <p:txBody>
          <a:bodyPr wrap="square" rtlCol="0">
            <a:spAutoFit/>
          </a:bodyPr>
          <a:lstStyle/>
          <a:p>
            <a:r>
              <a:rPr lang="en-US" dirty="0"/>
              <a:t>Minitab Graph:</a:t>
            </a:r>
          </a:p>
          <a:p>
            <a:r>
              <a:rPr lang="en-US" dirty="0"/>
              <a:t>Number of Complaint</a:t>
            </a:r>
          </a:p>
          <a:p>
            <a:r>
              <a:rPr lang="en-US" dirty="0"/>
              <a:t> Records Posted</a:t>
            </a:r>
          </a:p>
          <a:p>
            <a:r>
              <a:rPr lang="en-US" dirty="0"/>
              <a:t> Per Day in </a:t>
            </a:r>
          </a:p>
          <a:p>
            <a:r>
              <a:rPr lang="en-US" dirty="0"/>
              <a:t>Comcast </a:t>
            </a:r>
          </a:p>
          <a:p>
            <a:r>
              <a:rPr lang="en-US" dirty="0"/>
              <a:t>Dataset Grew </a:t>
            </a:r>
          </a:p>
          <a:p>
            <a:r>
              <a:rPr lang="en-US" dirty="0"/>
              <a:t>Throughout 2015</a:t>
            </a:r>
          </a:p>
        </p:txBody>
      </p:sp>
      <p:sp>
        <p:nvSpPr>
          <p:cNvPr id="6" name="TextBox 5">
            <a:extLst>
              <a:ext uri="{FF2B5EF4-FFF2-40B4-BE49-F238E27FC236}">
                <a16:creationId xmlns:a16="http://schemas.microsoft.com/office/drawing/2014/main" id="{F18C4928-C419-4D15-B5FC-A41408686D4A}"/>
              </a:ext>
            </a:extLst>
          </p:cNvPr>
          <p:cNvSpPr txBox="1"/>
          <p:nvPr/>
        </p:nvSpPr>
        <p:spPr>
          <a:xfrm>
            <a:off x="3760631" y="1068946"/>
            <a:ext cx="3558864" cy="369332"/>
          </a:xfrm>
          <a:prstGeom prst="rect">
            <a:avLst/>
          </a:prstGeom>
          <a:noFill/>
        </p:spPr>
        <p:txBody>
          <a:bodyPr wrap="square" rtlCol="0">
            <a:spAutoFit/>
          </a:bodyPr>
          <a:lstStyle/>
          <a:p>
            <a:r>
              <a:rPr lang="en-US" dirty="0"/>
              <a:t>Period of Difficulty for the Company</a:t>
            </a:r>
          </a:p>
        </p:txBody>
      </p:sp>
      <p:cxnSp>
        <p:nvCxnSpPr>
          <p:cNvPr id="8" name="Straight Arrow Connector 7">
            <a:extLst>
              <a:ext uri="{FF2B5EF4-FFF2-40B4-BE49-F238E27FC236}">
                <a16:creationId xmlns:a16="http://schemas.microsoft.com/office/drawing/2014/main" id="{02F47985-DF41-4633-B49B-B45699F3BD4C}"/>
              </a:ext>
            </a:extLst>
          </p:cNvPr>
          <p:cNvCxnSpPr/>
          <p:nvPr/>
        </p:nvCxnSpPr>
        <p:spPr>
          <a:xfrm>
            <a:off x="6645499" y="1438278"/>
            <a:ext cx="558083" cy="519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226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781676-1230-477B-BBAB-A635C0FEE08E}"/>
              </a:ext>
            </a:extLst>
          </p:cNvPr>
          <p:cNvPicPr>
            <a:picLocks noChangeAspect="1"/>
          </p:cNvPicPr>
          <p:nvPr/>
        </p:nvPicPr>
        <p:blipFill>
          <a:blip r:embed="rId2"/>
          <a:stretch>
            <a:fillRect/>
          </a:stretch>
        </p:blipFill>
        <p:spPr>
          <a:xfrm>
            <a:off x="985837" y="104775"/>
            <a:ext cx="10220325" cy="6648450"/>
          </a:xfrm>
          <a:prstGeom prst="rect">
            <a:avLst/>
          </a:prstGeom>
        </p:spPr>
      </p:pic>
    </p:spTree>
    <p:extLst>
      <p:ext uri="{BB962C8B-B14F-4D97-AF65-F5344CB8AC3E}">
        <p14:creationId xmlns:p14="http://schemas.microsoft.com/office/powerpoint/2010/main" val="922726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C93333-A718-43FC-A40E-8FD923E97652}"/>
              </a:ext>
            </a:extLst>
          </p:cNvPr>
          <p:cNvPicPr>
            <a:picLocks noChangeAspect="1"/>
          </p:cNvPicPr>
          <p:nvPr/>
        </p:nvPicPr>
        <p:blipFill>
          <a:blip r:embed="rId2"/>
          <a:stretch>
            <a:fillRect/>
          </a:stretch>
        </p:blipFill>
        <p:spPr>
          <a:xfrm>
            <a:off x="1750990" y="61912"/>
            <a:ext cx="10287000" cy="6734175"/>
          </a:xfrm>
          <a:prstGeom prst="rect">
            <a:avLst/>
          </a:prstGeom>
        </p:spPr>
      </p:pic>
      <p:sp>
        <p:nvSpPr>
          <p:cNvPr id="3" name="TextBox 2">
            <a:extLst>
              <a:ext uri="{FF2B5EF4-FFF2-40B4-BE49-F238E27FC236}">
                <a16:creationId xmlns:a16="http://schemas.microsoft.com/office/drawing/2014/main" id="{C07B4276-E411-4298-8F97-77593335CAED}"/>
              </a:ext>
            </a:extLst>
          </p:cNvPr>
          <p:cNvSpPr txBox="1"/>
          <p:nvPr/>
        </p:nvSpPr>
        <p:spPr>
          <a:xfrm>
            <a:off x="115910" y="1120462"/>
            <a:ext cx="1545465" cy="1200329"/>
          </a:xfrm>
          <a:prstGeom prst="rect">
            <a:avLst/>
          </a:prstGeom>
          <a:noFill/>
        </p:spPr>
        <p:txBody>
          <a:bodyPr wrap="square" rtlCol="0">
            <a:spAutoFit/>
          </a:bodyPr>
          <a:lstStyle/>
          <a:p>
            <a:r>
              <a:rPr lang="en-US" dirty="0"/>
              <a:t>….Average Sentiment Did Not Shift However</a:t>
            </a:r>
          </a:p>
        </p:txBody>
      </p:sp>
    </p:spTree>
    <p:extLst>
      <p:ext uri="{BB962C8B-B14F-4D97-AF65-F5344CB8AC3E}">
        <p14:creationId xmlns:p14="http://schemas.microsoft.com/office/powerpoint/2010/main" val="1902036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B0D22E-E5DC-47C3-B3C8-55495236B21C}"/>
              </a:ext>
            </a:extLst>
          </p:cNvPr>
          <p:cNvPicPr>
            <a:picLocks noChangeAspect="1"/>
          </p:cNvPicPr>
          <p:nvPr/>
        </p:nvPicPr>
        <p:blipFill>
          <a:blip r:embed="rId2"/>
          <a:stretch>
            <a:fillRect/>
          </a:stretch>
        </p:blipFill>
        <p:spPr>
          <a:xfrm>
            <a:off x="0" y="903752"/>
            <a:ext cx="12192000" cy="5591409"/>
          </a:xfrm>
          <a:prstGeom prst="rect">
            <a:avLst/>
          </a:prstGeom>
        </p:spPr>
      </p:pic>
      <p:sp>
        <p:nvSpPr>
          <p:cNvPr id="3" name="TextBox 2">
            <a:extLst>
              <a:ext uri="{FF2B5EF4-FFF2-40B4-BE49-F238E27FC236}">
                <a16:creationId xmlns:a16="http://schemas.microsoft.com/office/drawing/2014/main" id="{38AB17F3-B041-4048-977B-9888715CFD7F}"/>
              </a:ext>
            </a:extLst>
          </p:cNvPr>
          <p:cNvSpPr txBox="1"/>
          <p:nvPr/>
        </p:nvSpPr>
        <p:spPr>
          <a:xfrm>
            <a:off x="2460703" y="534420"/>
            <a:ext cx="7804598" cy="369332"/>
          </a:xfrm>
          <a:prstGeom prst="rect">
            <a:avLst/>
          </a:prstGeom>
          <a:noFill/>
        </p:spPr>
        <p:txBody>
          <a:bodyPr wrap="square" rtlCol="0">
            <a:spAutoFit/>
          </a:bodyPr>
          <a:lstStyle/>
          <a:p>
            <a:r>
              <a:rPr lang="en-US" dirty="0"/>
              <a:t>Layer #1 Overall Bag of Words and Topics –Informative But Not Yet Actionable</a:t>
            </a:r>
          </a:p>
        </p:txBody>
      </p:sp>
      <p:sp>
        <p:nvSpPr>
          <p:cNvPr id="4" name="TextBox 3">
            <a:extLst>
              <a:ext uri="{FF2B5EF4-FFF2-40B4-BE49-F238E27FC236}">
                <a16:creationId xmlns:a16="http://schemas.microsoft.com/office/drawing/2014/main" id="{506F0B0A-5480-49BD-8F7B-A236EC7D93EA}"/>
              </a:ext>
            </a:extLst>
          </p:cNvPr>
          <p:cNvSpPr txBox="1"/>
          <p:nvPr/>
        </p:nvSpPr>
        <p:spPr>
          <a:xfrm>
            <a:off x="3128789" y="165088"/>
            <a:ext cx="6172849" cy="369332"/>
          </a:xfrm>
          <a:prstGeom prst="rect">
            <a:avLst/>
          </a:prstGeom>
          <a:noFill/>
        </p:spPr>
        <p:txBody>
          <a:bodyPr wrap="square" rtlCol="0">
            <a:spAutoFit/>
          </a:bodyPr>
          <a:lstStyle/>
          <a:p>
            <a:pPr algn="ctr"/>
            <a:r>
              <a:rPr lang="en-US" dirty="0"/>
              <a:t>Wordstat Text Analysis Applied to Comcast Dataset</a:t>
            </a:r>
          </a:p>
        </p:txBody>
      </p:sp>
    </p:spTree>
    <p:extLst>
      <p:ext uri="{BB962C8B-B14F-4D97-AF65-F5344CB8AC3E}">
        <p14:creationId xmlns:p14="http://schemas.microsoft.com/office/powerpoint/2010/main" val="3359629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CCE7C-1B82-4205-A4A5-30F61EB3C8C5}"/>
              </a:ext>
            </a:extLst>
          </p:cNvPr>
          <p:cNvPicPr>
            <a:picLocks noChangeAspect="1"/>
          </p:cNvPicPr>
          <p:nvPr/>
        </p:nvPicPr>
        <p:blipFill>
          <a:blip r:embed="rId2"/>
          <a:stretch>
            <a:fillRect/>
          </a:stretch>
        </p:blipFill>
        <p:spPr>
          <a:xfrm>
            <a:off x="0" y="938197"/>
            <a:ext cx="12192000" cy="5754336"/>
          </a:xfrm>
          <a:prstGeom prst="rect">
            <a:avLst/>
          </a:prstGeom>
        </p:spPr>
      </p:pic>
      <p:sp>
        <p:nvSpPr>
          <p:cNvPr id="3" name="TextBox 2">
            <a:extLst>
              <a:ext uri="{FF2B5EF4-FFF2-40B4-BE49-F238E27FC236}">
                <a16:creationId xmlns:a16="http://schemas.microsoft.com/office/drawing/2014/main" id="{9D90732A-20E1-4301-8063-E88D2241C745}"/>
              </a:ext>
            </a:extLst>
          </p:cNvPr>
          <p:cNvSpPr txBox="1"/>
          <p:nvPr/>
        </p:nvSpPr>
        <p:spPr>
          <a:xfrm>
            <a:off x="3337490" y="490517"/>
            <a:ext cx="7804598" cy="369332"/>
          </a:xfrm>
          <a:prstGeom prst="rect">
            <a:avLst/>
          </a:prstGeom>
          <a:noFill/>
        </p:spPr>
        <p:txBody>
          <a:bodyPr wrap="square" rtlCol="0">
            <a:spAutoFit/>
          </a:bodyPr>
          <a:lstStyle/>
          <a:p>
            <a:r>
              <a:rPr lang="en-US" dirty="0"/>
              <a:t>Layer #2 Topics –Much More Revealing and More Actionable</a:t>
            </a:r>
          </a:p>
        </p:txBody>
      </p:sp>
      <p:sp>
        <p:nvSpPr>
          <p:cNvPr id="4" name="TextBox 3">
            <a:extLst>
              <a:ext uri="{FF2B5EF4-FFF2-40B4-BE49-F238E27FC236}">
                <a16:creationId xmlns:a16="http://schemas.microsoft.com/office/drawing/2014/main" id="{B76EE68F-DD81-49B4-9034-263B03A465CB}"/>
              </a:ext>
            </a:extLst>
          </p:cNvPr>
          <p:cNvSpPr txBox="1"/>
          <p:nvPr/>
        </p:nvSpPr>
        <p:spPr>
          <a:xfrm>
            <a:off x="2093205" y="121185"/>
            <a:ext cx="8950352" cy="369332"/>
          </a:xfrm>
          <a:prstGeom prst="rect">
            <a:avLst/>
          </a:prstGeom>
          <a:noFill/>
        </p:spPr>
        <p:txBody>
          <a:bodyPr wrap="square" rtlCol="0">
            <a:spAutoFit/>
          </a:bodyPr>
          <a:lstStyle/>
          <a:p>
            <a:pPr algn="ctr"/>
            <a:r>
              <a:rPr lang="en-US" dirty="0"/>
              <a:t>Wordstat Text Analysis Applied to Comcast Dataset —With Negative Dictionary Filter</a:t>
            </a:r>
          </a:p>
        </p:txBody>
      </p:sp>
    </p:spTree>
    <p:extLst>
      <p:ext uri="{BB962C8B-B14F-4D97-AF65-F5344CB8AC3E}">
        <p14:creationId xmlns:p14="http://schemas.microsoft.com/office/powerpoint/2010/main" val="1794250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E14C2D-93D9-499E-86E1-528ED7FB726B}"/>
              </a:ext>
            </a:extLst>
          </p:cNvPr>
          <p:cNvSpPr txBox="1"/>
          <p:nvPr/>
        </p:nvSpPr>
        <p:spPr>
          <a:xfrm>
            <a:off x="2403426" y="490517"/>
            <a:ext cx="7804598" cy="369332"/>
          </a:xfrm>
          <a:prstGeom prst="rect">
            <a:avLst/>
          </a:prstGeom>
          <a:noFill/>
        </p:spPr>
        <p:txBody>
          <a:bodyPr wrap="square" rtlCol="0">
            <a:spAutoFit/>
          </a:bodyPr>
          <a:lstStyle/>
          <a:p>
            <a:r>
              <a:rPr lang="en-US" dirty="0"/>
              <a:t>Layer #3 Topics Custom Dictionary –Much More Revealing and More Actionable</a:t>
            </a:r>
          </a:p>
        </p:txBody>
      </p:sp>
      <p:pic>
        <p:nvPicPr>
          <p:cNvPr id="3" name="Picture 2">
            <a:extLst>
              <a:ext uri="{FF2B5EF4-FFF2-40B4-BE49-F238E27FC236}">
                <a16:creationId xmlns:a16="http://schemas.microsoft.com/office/drawing/2014/main" id="{63101773-1F16-46BC-BA19-6FF482432B4C}"/>
              </a:ext>
            </a:extLst>
          </p:cNvPr>
          <p:cNvPicPr>
            <a:picLocks noChangeAspect="1"/>
          </p:cNvPicPr>
          <p:nvPr/>
        </p:nvPicPr>
        <p:blipFill>
          <a:blip r:embed="rId2"/>
          <a:stretch>
            <a:fillRect/>
          </a:stretch>
        </p:blipFill>
        <p:spPr>
          <a:xfrm>
            <a:off x="0" y="1236567"/>
            <a:ext cx="12192000" cy="5130916"/>
          </a:xfrm>
          <a:prstGeom prst="rect">
            <a:avLst/>
          </a:prstGeom>
        </p:spPr>
      </p:pic>
    </p:spTree>
    <p:extLst>
      <p:ext uri="{BB962C8B-B14F-4D97-AF65-F5344CB8AC3E}">
        <p14:creationId xmlns:p14="http://schemas.microsoft.com/office/powerpoint/2010/main" val="1727319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F47E9-7C6B-41DC-9F64-4F3725260594}"/>
              </a:ext>
            </a:extLst>
          </p:cNvPr>
          <p:cNvPicPr>
            <a:picLocks noChangeAspect="1"/>
          </p:cNvPicPr>
          <p:nvPr/>
        </p:nvPicPr>
        <p:blipFill>
          <a:blip r:embed="rId2"/>
          <a:stretch>
            <a:fillRect/>
          </a:stretch>
        </p:blipFill>
        <p:spPr>
          <a:xfrm>
            <a:off x="88135" y="757483"/>
            <a:ext cx="12192000" cy="5915911"/>
          </a:xfrm>
          <a:prstGeom prst="rect">
            <a:avLst/>
          </a:prstGeom>
        </p:spPr>
      </p:pic>
      <p:sp>
        <p:nvSpPr>
          <p:cNvPr id="3" name="TextBox 2">
            <a:extLst>
              <a:ext uri="{FF2B5EF4-FFF2-40B4-BE49-F238E27FC236}">
                <a16:creationId xmlns:a16="http://schemas.microsoft.com/office/drawing/2014/main" id="{CF562198-BE3A-4714-A66B-5D8746F6BD0F}"/>
              </a:ext>
            </a:extLst>
          </p:cNvPr>
          <p:cNvSpPr txBox="1"/>
          <p:nvPr/>
        </p:nvSpPr>
        <p:spPr>
          <a:xfrm>
            <a:off x="1784733" y="99152"/>
            <a:ext cx="9188067" cy="369332"/>
          </a:xfrm>
          <a:prstGeom prst="rect">
            <a:avLst/>
          </a:prstGeom>
          <a:noFill/>
        </p:spPr>
        <p:txBody>
          <a:bodyPr wrap="square" rtlCol="0">
            <a:spAutoFit/>
          </a:bodyPr>
          <a:lstStyle/>
          <a:p>
            <a:pPr algn="ctr"/>
            <a:r>
              <a:rPr lang="en-US" dirty="0"/>
              <a:t>Filtered For Those Who Mentioned Cancellation (Churn)</a:t>
            </a:r>
          </a:p>
        </p:txBody>
      </p:sp>
    </p:spTree>
    <p:extLst>
      <p:ext uri="{BB962C8B-B14F-4D97-AF65-F5344CB8AC3E}">
        <p14:creationId xmlns:p14="http://schemas.microsoft.com/office/powerpoint/2010/main" val="2124413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E85C1-4F67-4584-B282-65369B08A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30" y="198120"/>
            <a:ext cx="9730740" cy="6461760"/>
          </a:xfrm>
          <a:prstGeom prst="rect">
            <a:avLst/>
          </a:prstGeom>
        </p:spPr>
      </p:pic>
    </p:spTree>
    <p:extLst>
      <p:ext uri="{BB962C8B-B14F-4D97-AF65-F5344CB8AC3E}">
        <p14:creationId xmlns:p14="http://schemas.microsoft.com/office/powerpoint/2010/main" val="3883249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83731B-10B8-4B04-B35D-FC98E5C6D701}"/>
              </a:ext>
            </a:extLst>
          </p:cNvPr>
          <p:cNvPicPr>
            <a:picLocks noChangeAspect="1"/>
          </p:cNvPicPr>
          <p:nvPr/>
        </p:nvPicPr>
        <p:blipFill>
          <a:blip r:embed="rId2"/>
          <a:stretch>
            <a:fillRect/>
          </a:stretch>
        </p:blipFill>
        <p:spPr>
          <a:xfrm>
            <a:off x="0" y="1122516"/>
            <a:ext cx="12192000" cy="5287671"/>
          </a:xfrm>
          <a:prstGeom prst="rect">
            <a:avLst/>
          </a:prstGeom>
        </p:spPr>
      </p:pic>
      <p:sp>
        <p:nvSpPr>
          <p:cNvPr id="3" name="TextBox 2">
            <a:extLst>
              <a:ext uri="{FF2B5EF4-FFF2-40B4-BE49-F238E27FC236}">
                <a16:creationId xmlns:a16="http://schemas.microsoft.com/office/drawing/2014/main" id="{41487990-C99B-41A9-8EB7-080A7C5B2920}"/>
              </a:ext>
            </a:extLst>
          </p:cNvPr>
          <p:cNvSpPr txBox="1"/>
          <p:nvPr/>
        </p:nvSpPr>
        <p:spPr>
          <a:xfrm>
            <a:off x="1536983" y="83811"/>
            <a:ext cx="9311148" cy="954107"/>
          </a:xfrm>
          <a:prstGeom prst="rect">
            <a:avLst/>
          </a:prstGeom>
          <a:noFill/>
        </p:spPr>
        <p:txBody>
          <a:bodyPr wrap="square" rtlCol="0">
            <a:spAutoFit/>
          </a:bodyPr>
          <a:lstStyle/>
          <a:p>
            <a:pPr algn="ctr"/>
            <a:r>
              <a:rPr lang="en-US" sz="2800" dirty="0"/>
              <a:t>Analysis of Customers Predicted to Churn with P≥ 0.5</a:t>
            </a:r>
          </a:p>
          <a:p>
            <a:pPr algn="ctr"/>
            <a:r>
              <a:rPr lang="en-US" sz="2800" dirty="0"/>
              <a:t>Sentiment Increases the Strength of the Model </a:t>
            </a:r>
          </a:p>
        </p:txBody>
      </p:sp>
      <p:sp>
        <p:nvSpPr>
          <p:cNvPr id="4" name="TextBox 3">
            <a:extLst>
              <a:ext uri="{FF2B5EF4-FFF2-40B4-BE49-F238E27FC236}">
                <a16:creationId xmlns:a16="http://schemas.microsoft.com/office/drawing/2014/main" id="{99AD5912-5C96-4621-A437-46E5FC47B2D2}"/>
              </a:ext>
            </a:extLst>
          </p:cNvPr>
          <p:cNvSpPr txBox="1"/>
          <p:nvPr/>
        </p:nvSpPr>
        <p:spPr>
          <a:xfrm>
            <a:off x="119897" y="778859"/>
            <a:ext cx="3067187" cy="1200329"/>
          </a:xfrm>
          <a:prstGeom prst="rect">
            <a:avLst/>
          </a:prstGeom>
          <a:noFill/>
        </p:spPr>
        <p:txBody>
          <a:bodyPr wrap="square" rtlCol="0">
            <a:spAutoFit/>
          </a:bodyPr>
          <a:lstStyle/>
          <a:p>
            <a:r>
              <a:rPr lang="en-US" dirty="0"/>
              <a:t>Clearly the technician’s visit, the inability to resolve and the contract/billing drive the model.</a:t>
            </a:r>
          </a:p>
        </p:txBody>
      </p:sp>
    </p:spTree>
    <p:extLst>
      <p:ext uri="{BB962C8B-B14F-4D97-AF65-F5344CB8AC3E}">
        <p14:creationId xmlns:p14="http://schemas.microsoft.com/office/powerpoint/2010/main" val="163845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22FEC6-C390-4CEF-A47C-D89097DEF5F5}"/>
              </a:ext>
            </a:extLst>
          </p:cNvPr>
          <p:cNvSpPr txBox="1"/>
          <p:nvPr/>
        </p:nvSpPr>
        <p:spPr>
          <a:xfrm>
            <a:off x="112590" y="371201"/>
            <a:ext cx="11652062" cy="461665"/>
          </a:xfrm>
          <a:prstGeom prst="rect">
            <a:avLst/>
          </a:prstGeom>
          <a:noFill/>
        </p:spPr>
        <p:txBody>
          <a:bodyPr wrap="square" rtlCol="0">
            <a:spAutoFit/>
          </a:bodyPr>
          <a:lstStyle/>
          <a:p>
            <a:pPr algn="ctr"/>
            <a:r>
              <a:rPr lang="en-US" sz="2400" dirty="0"/>
              <a:t>Summarizing Layer #3—Topics and Phrases with Linkages Form Actionable Clusters </a:t>
            </a:r>
          </a:p>
        </p:txBody>
      </p:sp>
      <p:pic>
        <p:nvPicPr>
          <p:cNvPr id="5" name="Picture 4">
            <a:extLst>
              <a:ext uri="{FF2B5EF4-FFF2-40B4-BE49-F238E27FC236}">
                <a16:creationId xmlns:a16="http://schemas.microsoft.com/office/drawing/2014/main" id="{45D08A17-C68B-4DC8-AD6B-2EC5EF52C280}"/>
              </a:ext>
            </a:extLst>
          </p:cNvPr>
          <p:cNvPicPr>
            <a:picLocks noChangeAspect="1"/>
          </p:cNvPicPr>
          <p:nvPr/>
        </p:nvPicPr>
        <p:blipFill>
          <a:blip r:embed="rId2"/>
          <a:stretch>
            <a:fillRect/>
          </a:stretch>
        </p:blipFill>
        <p:spPr>
          <a:xfrm>
            <a:off x="940104" y="1694595"/>
            <a:ext cx="10732953" cy="4997853"/>
          </a:xfrm>
          <a:prstGeom prst="rect">
            <a:avLst/>
          </a:prstGeom>
        </p:spPr>
      </p:pic>
      <p:sp>
        <p:nvSpPr>
          <p:cNvPr id="4" name="TextBox 3">
            <a:extLst>
              <a:ext uri="{FF2B5EF4-FFF2-40B4-BE49-F238E27FC236}">
                <a16:creationId xmlns:a16="http://schemas.microsoft.com/office/drawing/2014/main" id="{3725C44C-7643-4BF3-A5A0-62C43E49FB15}"/>
              </a:ext>
            </a:extLst>
          </p:cNvPr>
          <p:cNvSpPr txBox="1"/>
          <p:nvPr/>
        </p:nvSpPr>
        <p:spPr>
          <a:xfrm>
            <a:off x="1515415" y="32601"/>
            <a:ext cx="8670275" cy="369332"/>
          </a:xfrm>
          <a:prstGeom prst="rect">
            <a:avLst/>
          </a:prstGeom>
          <a:noFill/>
        </p:spPr>
        <p:txBody>
          <a:bodyPr wrap="square" rtlCol="0">
            <a:spAutoFit/>
          </a:bodyPr>
          <a:lstStyle/>
          <a:p>
            <a:pPr algn="ctr"/>
            <a:r>
              <a:rPr lang="en-US" dirty="0"/>
              <a:t>Wordstat Text Analysis Applied to Comcast Dataset—With Factor Analysis Dictionary Filter</a:t>
            </a:r>
          </a:p>
        </p:txBody>
      </p:sp>
      <p:sp>
        <p:nvSpPr>
          <p:cNvPr id="2" name="TextBox 1">
            <a:extLst>
              <a:ext uri="{FF2B5EF4-FFF2-40B4-BE49-F238E27FC236}">
                <a16:creationId xmlns:a16="http://schemas.microsoft.com/office/drawing/2014/main" id="{87E95824-0556-49A0-990A-4B4B23EEF6F0}"/>
              </a:ext>
            </a:extLst>
          </p:cNvPr>
          <p:cNvSpPr txBox="1"/>
          <p:nvPr/>
        </p:nvSpPr>
        <p:spPr>
          <a:xfrm>
            <a:off x="1325696" y="771265"/>
            <a:ext cx="9540607" cy="1200329"/>
          </a:xfrm>
          <a:prstGeom prst="rect">
            <a:avLst/>
          </a:prstGeom>
          <a:noFill/>
        </p:spPr>
        <p:txBody>
          <a:bodyPr wrap="square" rtlCol="0">
            <a:spAutoFit/>
          </a:bodyPr>
          <a:lstStyle/>
          <a:p>
            <a:r>
              <a:rPr lang="en-US" dirty="0"/>
              <a:t>Result: The Underlying Problem was Comcast’s Inability to Resolve Emergent Phone, Cable, TV Performance Problems. These problems translated to customer billing issues that were compounded by poor customer service practices. These were the priorities for Comcast at the time. Did they have early visibility to this?</a:t>
            </a:r>
          </a:p>
        </p:txBody>
      </p:sp>
    </p:spTree>
    <p:extLst>
      <p:ext uri="{BB962C8B-B14F-4D97-AF65-F5344CB8AC3E}">
        <p14:creationId xmlns:p14="http://schemas.microsoft.com/office/powerpoint/2010/main" val="456930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B2FAA-9414-4B7D-BDED-841DB5E7E8A7}"/>
              </a:ext>
            </a:extLst>
          </p:cNvPr>
          <p:cNvPicPr>
            <a:picLocks noChangeAspect="1"/>
          </p:cNvPicPr>
          <p:nvPr/>
        </p:nvPicPr>
        <p:blipFill>
          <a:blip r:embed="rId2"/>
          <a:stretch>
            <a:fillRect/>
          </a:stretch>
        </p:blipFill>
        <p:spPr>
          <a:xfrm>
            <a:off x="0" y="1242579"/>
            <a:ext cx="12192000" cy="4372841"/>
          </a:xfrm>
          <a:prstGeom prst="rect">
            <a:avLst/>
          </a:prstGeom>
        </p:spPr>
      </p:pic>
      <p:sp>
        <p:nvSpPr>
          <p:cNvPr id="3" name="TextBox 2">
            <a:extLst>
              <a:ext uri="{FF2B5EF4-FFF2-40B4-BE49-F238E27FC236}">
                <a16:creationId xmlns:a16="http://schemas.microsoft.com/office/drawing/2014/main" id="{6CFB58C9-794A-4D1C-8DEE-692FA1FB4F20}"/>
              </a:ext>
            </a:extLst>
          </p:cNvPr>
          <p:cNvSpPr txBox="1"/>
          <p:nvPr/>
        </p:nvSpPr>
        <p:spPr>
          <a:xfrm>
            <a:off x="1455313" y="334851"/>
            <a:ext cx="8680360" cy="646331"/>
          </a:xfrm>
          <a:prstGeom prst="rect">
            <a:avLst/>
          </a:prstGeom>
          <a:noFill/>
        </p:spPr>
        <p:txBody>
          <a:bodyPr wrap="square" rtlCol="0">
            <a:spAutoFit/>
          </a:bodyPr>
          <a:lstStyle/>
          <a:p>
            <a:pPr algn="ctr"/>
            <a:r>
              <a:rPr lang="en-US" dirty="0"/>
              <a:t>Bag of Words—Dataset Reduced By Factor Analysis, Dictionary, Key Word in Context and Other Cooccurrence Tools within Wordstat</a:t>
            </a:r>
          </a:p>
        </p:txBody>
      </p:sp>
    </p:spTree>
    <p:extLst>
      <p:ext uri="{BB962C8B-B14F-4D97-AF65-F5344CB8AC3E}">
        <p14:creationId xmlns:p14="http://schemas.microsoft.com/office/powerpoint/2010/main" val="257170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7934D0-E823-4FE8-B026-108EEC1582AF}"/>
              </a:ext>
            </a:extLst>
          </p:cNvPr>
          <p:cNvPicPr>
            <a:picLocks noChangeAspect="1"/>
          </p:cNvPicPr>
          <p:nvPr/>
        </p:nvPicPr>
        <p:blipFill>
          <a:blip r:embed="rId2"/>
          <a:stretch>
            <a:fillRect/>
          </a:stretch>
        </p:blipFill>
        <p:spPr>
          <a:xfrm>
            <a:off x="1817438" y="0"/>
            <a:ext cx="8557123" cy="6858000"/>
          </a:xfrm>
          <a:prstGeom prst="rect">
            <a:avLst/>
          </a:prstGeom>
        </p:spPr>
      </p:pic>
      <p:sp>
        <p:nvSpPr>
          <p:cNvPr id="3" name="TextBox 2">
            <a:extLst>
              <a:ext uri="{FF2B5EF4-FFF2-40B4-BE49-F238E27FC236}">
                <a16:creationId xmlns:a16="http://schemas.microsoft.com/office/drawing/2014/main" id="{6F97DE85-B0D0-41AD-BFA6-F8108A632FE2}"/>
              </a:ext>
            </a:extLst>
          </p:cNvPr>
          <p:cNvSpPr txBox="1"/>
          <p:nvPr/>
        </p:nvSpPr>
        <p:spPr>
          <a:xfrm>
            <a:off x="7050795" y="2754217"/>
            <a:ext cx="3966072" cy="923330"/>
          </a:xfrm>
          <a:prstGeom prst="rect">
            <a:avLst/>
          </a:prstGeom>
          <a:noFill/>
        </p:spPr>
        <p:txBody>
          <a:bodyPr wrap="square" rtlCol="0">
            <a:spAutoFit/>
          </a:bodyPr>
          <a:lstStyle/>
          <a:p>
            <a:r>
              <a:rPr lang="en-US" dirty="0">
                <a:solidFill>
                  <a:srgbClr val="0070C0"/>
                </a:solidFill>
              </a:rPr>
              <a:t>Building the Custom Dictionary helps identify actionable topics, phrases and words</a:t>
            </a:r>
          </a:p>
        </p:txBody>
      </p:sp>
    </p:spTree>
    <p:extLst>
      <p:ext uri="{BB962C8B-B14F-4D97-AF65-F5344CB8AC3E}">
        <p14:creationId xmlns:p14="http://schemas.microsoft.com/office/powerpoint/2010/main" val="1816450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CB9AEE-B511-4BB8-9C5F-76FED460CD73}"/>
              </a:ext>
            </a:extLst>
          </p:cNvPr>
          <p:cNvSpPr txBox="1"/>
          <p:nvPr/>
        </p:nvSpPr>
        <p:spPr>
          <a:xfrm>
            <a:off x="802395" y="2511847"/>
            <a:ext cx="10587210" cy="1323439"/>
          </a:xfrm>
          <a:prstGeom prst="rect">
            <a:avLst/>
          </a:prstGeom>
          <a:noFill/>
        </p:spPr>
        <p:txBody>
          <a:bodyPr wrap="square" rtlCol="0">
            <a:spAutoFit/>
          </a:bodyPr>
          <a:lstStyle/>
          <a:p>
            <a:pPr algn="ctr"/>
            <a:r>
              <a:rPr lang="en-US" sz="4000" dirty="0"/>
              <a:t>Part 1—Customer Sentiment-The Foundation of Customer Awareness</a:t>
            </a:r>
          </a:p>
        </p:txBody>
      </p:sp>
    </p:spTree>
    <p:extLst>
      <p:ext uri="{BB962C8B-B14F-4D97-AF65-F5344CB8AC3E}">
        <p14:creationId xmlns:p14="http://schemas.microsoft.com/office/powerpoint/2010/main" val="1736380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BE6BF-BC84-4AB0-A3FB-855F6E5EE986}"/>
              </a:ext>
            </a:extLst>
          </p:cNvPr>
          <p:cNvPicPr>
            <a:picLocks noChangeAspect="1"/>
          </p:cNvPicPr>
          <p:nvPr/>
        </p:nvPicPr>
        <p:blipFill>
          <a:blip r:embed="rId2"/>
          <a:stretch>
            <a:fillRect/>
          </a:stretch>
        </p:blipFill>
        <p:spPr>
          <a:xfrm>
            <a:off x="1226398" y="426163"/>
            <a:ext cx="9739204" cy="6431837"/>
          </a:xfrm>
          <a:prstGeom prst="rect">
            <a:avLst/>
          </a:prstGeom>
        </p:spPr>
      </p:pic>
      <p:sp>
        <p:nvSpPr>
          <p:cNvPr id="3" name="TextBox 2">
            <a:extLst>
              <a:ext uri="{FF2B5EF4-FFF2-40B4-BE49-F238E27FC236}">
                <a16:creationId xmlns:a16="http://schemas.microsoft.com/office/drawing/2014/main" id="{66E8947F-AEBA-41B9-9D06-D0E122E45E2D}"/>
              </a:ext>
            </a:extLst>
          </p:cNvPr>
          <p:cNvSpPr txBox="1"/>
          <p:nvPr/>
        </p:nvSpPr>
        <p:spPr>
          <a:xfrm>
            <a:off x="1784733" y="99152"/>
            <a:ext cx="9188067" cy="369332"/>
          </a:xfrm>
          <a:prstGeom prst="rect">
            <a:avLst/>
          </a:prstGeom>
          <a:noFill/>
        </p:spPr>
        <p:txBody>
          <a:bodyPr wrap="square" rtlCol="0">
            <a:spAutoFit/>
          </a:bodyPr>
          <a:lstStyle/>
          <a:p>
            <a:pPr algn="ctr"/>
            <a:r>
              <a:rPr lang="en-US" dirty="0"/>
              <a:t>Filtered For Those Who Mentioned Cancellation (Churn)</a:t>
            </a:r>
          </a:p>
        </p:txBody>
      </p:sp>
      <p:sp>
        <p:nvSpPr>
          <p:cNvPr id="4" name="Freeform: Shape 3">
            <a:extLst>
              <a:ext uri="{FF2B5EF4-FFF2-40B4-BE49-F238E27FC236}">
                <a16:creationId xmlns:a16="http://schemas.microsoft.com/office/drawing/2014/main" id="{7F78E88B-E584-4B11-BB8D-ED783D68C345}"/>
              </a:ext>
            </a:extLst>
          </p:cNvPr>
          <p:cNvSpPr/>
          <p:nvPr/>
        </p:nvSpPr>
        <p:spPr>
          <a:xfrm>
            <a:off x="2244436" y="3043830"/>
            <a:ext cx="5144655" cy="2876679"/>
          </a:xfrm>
          <a:custGeom>
            <a:avLst/>
            <a:gdLst>
              <a:gd name="connsiteX0" fmla="*/ 5144655 w 5144655"/>
              <a:gd name="connsiteY0" fmla="*/ 1768315 h 2876679"/>
              <a:gd name="connsiteX1" fmla="*/ 5098473 w 5144655"/>
              <a:gd name="connsiteY1" fmla="*/ 1759079 h 2876679"/>
              <a:gd name="connsiteX2" fmla="*/ 5043055 w 5144655"/>
              <a:gd name="connsiteY2" fmla="*/ 1712897 h 2876679"/>
              <a:gd name="connsiteX3" fmla="*/ 4950691 w 5144655"/>
              <a:gd name="connsiteY3" fmla="*/ 1648243 h 2876679"/>
              <a:gd name="connsiteX4" fmla="*/ 4895273 w 5144655"/>
              <a:gd name="connsiteY4" fmla="*/ 1620534 h 2876679"/>
              <a:gd name="connsiteX5" fmla="*/ 4812146 w 5144655"/>
              <a:gd name="connsiteY5" fmla="*/ 1565115 h 2876679"/>
              <a:gd name="connsiteX6" fmla="*/ 4756728 w 5144655"/>
              <a:gd name="connsiteY6" fmla="*/ 1546643 h 2876679"/>
              <a:gd name="connsiteX7" fmla="*/ 4729019 w 5144655"/>
              <a:gd name="connsiteY7" fmla="*/ 1518934 h 2876679"/>
              <a:gd name="connsiteX8" fmla="*/ 4701309 w 5144655"/>
              <a:gd name="connsiteY8" fmla="*/ 1500461 h 2876679"/>
              <a:gd name="connsiteX9" fmla="*/ 4664364 w 5144655"/>
              <a:gd name="connsiteY9" fmla="*/ 1472752 h 2876679"/>
              <a:gd name="connsiteX10" fmla="*/ 4636655 w 5144655"/>
              <a:gd name="connsiteY10" fmla="*/ 1445043 h 2876679"/>
              <a:gd name="connsiteX11" fmla="*/ 4590473 w 5144655"/>
              <a:gd name="connsiteY11" fmla="*/ 1417334 h 2876679"/>
              <a:gd name="connsiteX12" fmla="*/ 4507346 w 5144655"/>
              <a:gd name="connsiteY12" fmla="*/ 1361915 h 2876679"/>
              <a:gd name="connsiteX13" fmla="*/ 4470400 w 5144655"/>
              <a:gd name="connsiteY13" fmla="*/ 1352679 h 2876679"/>
              <a:gd name="connsiteX14" fmla="*/ 4442691 w 5144655"/>
              <a:gd name="connsiteY14" fmla="*/ 1343443 h 2876679"/>
              <a:gd name="connsiteX15" fmla="*/ 4405746 w 5144655"/>
              <a:gd name="connsiteY15" fmla="*/ 1334206 h 2876679"/>
              <a:gd name="connsiteX16" fmla="*/ 4341091 w 5144655"/>
              <a:gd name="connsiteY16" fmla="*/ 1297261 h 2876679"/>
              <a:gd name="connsiteX17" fmla="*/ 4285673 w 5144655"/>
              <a:gd name="connsiteY17" fmla="*/ 1278788 h 2876679"/>
              <a:gd name="connsiteX18" fmla="*/ 4248728 w 5144655"/>
              <a:gd name="connsiteY18" fmla="*/ 1260315 h 2876679"/>
              <a:gd name="connsiteX19" fmla="*/ 4221019 w 5144655"/>
              <a:gd name="connsiteY19" fmla="*/ 1251079 h 2876679"/>
              <a:gd name="connsiteX20" fmla="*/ 4156364 w 5144655"/>
              <a:gd name="connsiteY20" fmla="*/ 1214134 h 2876679"/>
              <a:gd name="connsiteX21" fmla="*/ 4128655 w 5144655"/>
              <a:gd name="connsiteY21" fmla="*/ 1204897 h 2876679"/>
              <a:gd name="connsiteX22" fmla="*/ 4091709 w 5144655"/>
              <a:gd name="connsiteY22" fmla="*/ 1177188 h 2876679"/>
              <a:gd name="connsiteX23" fmla="*/ 4027055 w 5144655"/>
              <a:gd name="connsiteY23" fmla="*/ 1158715 h 2876679"/>
              <a:gd name="connsiteX24" fmla="*/ 3953164 w 5144655"/>
              <a:gd name="connsiteY24" fmla="*/ 1121770 h 2876679"/>
              <a:gd name="connsiteX25" fmla="*/ 3916219 w 5144655"/>
              <a:gd name="connsiteY25" fmla="*/ 1103297 h 2876679"/>
              <a:gd name="connsiteX26" fmla="*/ 3888509 w 5144655"/>
              <a:gd name="connsiteY26" fmla="*/ 1121770 h 2876679"/>
              <a:gd name="connsiteX27" fmla="*/ 3768437 w 5144655"/>
              <a:gd name="connsiteY27" fmla="*/ 1047879 h 2876679"/>
              <a:gd name="connsiteX28" fmla="*/ 3722255 w 5144655"/>
              <a:gd name="connsiteY28" fmla="*/ 1020170 h 2876679"/>
              <a:gd name="connsiteX29" fmla="*/ 3694546 w 5144655"/>
              <a:gd name="connsiteY29" fmla="*/ 1001697 h 2876679"/>
              <a:gd name="connsiteX30" fmla="*/ 3648364 w 5144655"/>
              <a:gd name="connsiteY30" fmla="*/ 973988 h 2876679"/>
              <a:gd name="connsiteX31" fmla="*/ 3620655 w 5144655"/>
              <a:gd name="connsiteY31" fmla="*/ 955515 h 2876679"/>
              <a:gd name="connsiteX32" fmla="*/ 3537528 w 5144655"/>
              <a:gd name="connsiteY32" fmla="*/ 909334 h 2876679"/>
              <a:gd name="connsiteX33" fmla="*/ 3398982 w 5144655"/>
              <a:gd name="connsiteY33" fmla="*/ 835443 h 2876679"/>
              <a:gd name="connsiteX34" fmla="*/ 3362037 w 5144655"/>
              <a:gd name="connsiteY34" fmla="*/ 816970 h 2876679"/>
              <a:gd name="connsiteX35" fmla="*/ 3325091 w 5144655"/>
              <a:gd name="connsiteY35" fmla="*/ 807734 h 2876679"/>
              <a:gd name="connsiteX36" fmla="*/ 3297382 w 5144655"/>
              <a:gd name="connsiteY36" fmla="*/ 798497 h 2876679"/>
              <a:gd name="connsiteX37" fmla="*/ 3241964 w 5144655"/>
              <a:gd name="connsiteY37" fmla="*/ 789261 h 2876679"/>
              <a:gd name="connsiteX38" fmla="*/ 3168073 w 5144655"/>
              <a:gd name="connsiteY38" fmla="*/ 770788 h 2876679"/>
              <a:gd name="connsiteX39" fmla="*/ 3131128 w 5144655"/>
              <a:gd name="connsiteY39" fmla="*/ 761552 h 2876679"/>
              <a:gd name="connsiteX40" fmla="*/ 3029528 w 5144655"/>
              <a:gd name="connsiteY40" fmla="*/ 752315 h 2876679"/>
              <a:gd name="connsiteX41" fmla="*/ 2983346 w 5144655"/>
              <a:gd name="connsiteY41" fmla="*/ 743079 h 2876679"/>
              <a:gd name="connsiteX42" fmla="*/ 2872509 w 5144655"/>
              <a:gd name="connsiteY42" fmla="*/ 724606 h 2876679"/>
              <a:gd name="connsiteX43" fmla="*/ 2817091 w 5144655"/>
              <a:gd name="connsiteY43" fmla="*/ 706134 h 2876679"/>
              <a:gd name="connsiteX44" fmla="*/ 2743200 w 5144655"/>
              <a:gd name="connsiteY44" fmla="*/ 678425 h 2876679"/>
              <a:gd name="connsiteX45" fmla="*/ 2530764 w 5144655"/>
              <a:gd name="connsiteY45" fmla="*/ 521406 h 2876679"/>
              <a:gd name="connsiteX46" fmla="*/ 2429164 w 5144655"/>
              <a:gd name="connsiteY46" fmla="*/ 447515 h 2876679"/>
              <a:gd name="connsiteX47" fmla="*/ 2336800 w 5144655"/>
              <a:gd name="connsiteY47" fmla="*/ 373625 h 2876679"/>
              <a:gd name="connsiteX48" fmla="*/ 2133600 w 5144655"/>
              <a:gd name="connsiteY48" fmla="*/ 262788 h 2876679"/>
              <a:gd name="connsiteX49" fmla="*/ 1828800 w 5144655"/>
              <a:gd name="connsiteY49" fmla="*/ 115006 h 2876679"/>
              <a:gd name="connsiteX50" fmla="*/ 1764146 w 5144655"/>
              <a:gd name="connsiteY50" fmla="*/ 87297 h 2876679"/>
              <a:gd name="connsiteX51" fmla="*/ 1699491 w 5144655"/>
              <a:gd name="connsiteY51" fmla="*/ 78061 h 2876679"/>
              <a:gd name="connsiteX52" fmla="*/ 1662546 w 5144655"/>
              <a:gd name="connsiteY52" fmla="*/ 68825 h 2876679"/>
              <a:gd name="connsiteX53" fmla="*/ 1607128 w 5144655"/>
              <a:gd name="connsiteY53" fmla="*/ 59588 h 2876679"/>
              <a:gd name="connsiteX54" fmla="*/ 1560946 w 5144655"/>
              <a:gd name="connsiteY54" fmla="*/ 50352 h 2876679"/>
              <a:gd name="connsiteX55" fmla="*/ 1533237 w 5144655"/>
              <a:gd name="connsiteY55" fmla="*/ 41115 h 2876679"/>
              <a:gd name="connsiteX56" fmla="*/ 591128 w 5144655"/>
              <a:gd name="connsiteY56" fmla="*/ 13406 h 2876679"/>
              <a:gd name="connsiteX57" fmla="*/ 120073 w 5144655"/>
              <a:gd name="connsiteY57" fmla="*/ 13406 h 2876679"/>
              <a:gd name="connsiteX58" fmla="*/ 92364 w 5144655"/>
              <a:gd name="connsiteY58" fmla="*/ 50352 h 2876679"/>
              <a:gd name="connsiteX59" fmla="*/ 46182 w 5144655"/>
              <a:gd name="connsiteY59" fmla="*/ 142715 h 2876679"/>
              <a:gd name="connsiteX60" fmla="*/ 18473 w 5144655"/>
              <a:gd name="connsiteY60" fmla="*/ 216606 h 2876679"/>
              <a:gd name="connsiteX61" fmla="*/ 0 w 5144655"/>
              <a:gd name="connsiteY61" fmla="*/ 281261 h 2876679"/>
              <a:gd name="connsiteX62" fmla="*/ 9237 w 5144655"/>
              <a:gd name="connsiteY62" fmla="*/ 715370 h 2876679"/>
              <a:gd name="connsiteX63" fmla="*/ 27709 w 5144655"/>
              <a:gd name="connsiteY63" fmla="*/ 844679 h 2876679"/>
              <a:gd name="connsiteX64" fmla="*/ 36946 w 5144655"/>
              <a:gd name="connsiteY64" fmla="*/ 918570 h 2876679"/>
              <a:gd name="connsiteX65" fmla="*/ 83128 w 5144655"/>
              <a:gd name="connsiteY65" fmla="*/ 1177188 h 2876679"/>
              <a:gd name="connsiteX66" fmla="*/ 101600 w 5144655"/>
              <a:gd name="connsiteY66" fmla="*/ 1214134 h 2876679"/>
              <a:gd name="connsiteX67" fmla="*/ 120073 w 5144655"/>
              <a:gd name="connsiteY67" fmla="*/ 1260315 h 2876679"/>
              <a:gd name="connsiteX68" fmla="*/ 129309 w 5144655"/>
              <a:gd name="connsiteY68" fmla="*/ 1297261 h 2876679"/>
              <a:gd name="connsiteX69" fmla="*/ 157019 w 5144655"/>
              <a:gd name="connsiteY69" fmla="*/ 1343443 h 2876679"/>
              <a:gd name="connsiteX70" fmla="*/ 175491 w 5144655"/>
              <a:gd name="connsiteY70" fmla="*/ 1389625 h 2876679"/>
              <a:gd name="connsiteX71" fmla="*/ 212437 w 5144655"/>
              <a:gd name="connsiteY71" fmla="*/ 1445043 h 2876679"/>
              <a:gd name="connsiteX72" fmla="*/ 240146 w 5144655"/>
              <a:gd name="connsiteY72" fmla="*/ 1500461 h 2876679"/>
              <a:gd name="connsiteX73" fmla="*/ 277091 w 5144655"/>
              <a:gd name="connsiteY73" fmla="*/ 1555879 h 2876679"/>
              <a:gd name="connsiteX74" fmla="*/ 369455 w 5144655"/>
              <a:gd name="connsiteY74" fmla="*/ 1675952 h 2876679"/>
              <a:gd name="connsiteX75" fmla="*/ 452582 w 5144655"/>
              <a:gd name="connsiteY75" fmla="*/ 1768315 h 2876679"/>
              <a:gd name="connsiteX76" fmla="*/ 498764 w 5144655"/>
              <a:gd name="connsiteY76" fmla="*/ 1814497 h 2876679"/>
              <a:gd name="connsiteX77" fmla="*/ 655782 w 5144655"/>
              <a:gd name="connsiteY77" fmla="*/ 1916097 h 2876679"/>
              <a:gd name="connsiteX78" fmla="*/ 812800 w 5144655"/>
              <a:gd name="connsiteY78" fmla="*/ 2054643 h 2876679"/>
              <a:gd name="connsiteX79" fmla="*/ 988291 w 5144655"/>
              <a:gd name="connsiteY79" fmla="*/ 2193188 h 2876679"/>
              <a:gd name="connsiteX80" fmla="*/ 1062182 w 5144655"/>
              <a:gd name="connsiteY80" fmla="*/ 2257843 h 2876679"/>
              <a:gd name="connsiteX81" fmla="*/ 1154546 w 5144655"/>
              <a:gd name="connsiteY81" fmla="*/ 2322497 h 2876679"/>
              <a:gd name="connsiteX82" fmla="*/ 1237673 w 5144655"/>
              <a:gd name="connsiteY82" fmla="*/ 2368679 h 2876679"/>
              <a:gd name="connsiteX83" fmla="*/ 1274619 w 5144655"/>
              <a:gd name="connsiteY83" fmla="*/ 2396388 h 2876679"/>
              <a:gd name="connsiteX84" fmla="*/ 1366982 w 5144655"/>
              <a:gd name="connsiteY84" fmla="*/ 2451806 h 2876679"/>
              <a:gd name="connsiteX85" fmla="*/ 1403928 w 5144655"/>
              <a:gd name="connsiteY85" fmla="*/ 2479515 h 2876679"/>
              <a:gd name="connsiteX86" fmla="*/ 1533237 w 5144655"/>
              <a:gd name="connsiteY86" fmla="*/ 2516461 h 2876679"/>
              <a:gd name="connsiteX87" fmla="*/ 1560946 w 5144655"/>
              <a:gd name="connsiteY87" fmla="*/ 2525697 h 2876679"/>
              <a:gd name="connsiteX88" fmla="*/ 1597891 w 5144655"/>
              <a:gd name="connsiteY88" fmla="*/ 2534934 h 2876679"/>
              <a:gd name="connsiteX89" fmla="*/ 1671782 w 5144655"/>
              <a:gd name="connsiteY89" fmla="*/ 2562643 h 2876679"/>
              <a:gd name="connsiteX90" fmla="*/ 1708728 w 5144655"/>
              <a:gd name="connsiteY90" fmla="*/ 2581115 h 2876679"/>
              <a:gd name="connsiteX91" fmla="*/ 1745673 w 5144655"/>
              <a:gd name="connsiteY91" fmla="*/ 2590352 h 2876679"/>
              <a:gd name="connsiteX92" fmla="*/ 1782619 w 5144655"/>
              <a:gd name="connsiteY92" fmla="*/ 2608825 h 2876679"/>
              <a:gd name="connsiteX93" fmla="*/ 1893455 w 5144655"/>
              <a:gd name="connsiteY93" fmla="*/ 2645770 h 2876679"/>
              <a:gd name="connsiteX94" fmla="*/ 2004291 w 5144655"/>
              <a:gd name="connsiteY94" fmla="*/ 2701188 h 2876679"/>
              <a:gd name="connsiteX95" fmla="*/ 2041237 w 5144655"/>
              <a:gd name="connsiteY95" fmla="*/ 2719661 h 2876679"/>
              <a:gd name="connsiteX96" fmla="*/ 2068946 w 5144655"/>
              <a:gd name="connsiteY96" fmla="*/ 2728897 h 2876679"/>
              <a:gd name="connsiteX97" fmla="*/ 2105891 w 5144655"/>
              <a:gd name="connsiteY97" fmla="*/ 2747370 h 2876679"/>
              <a:gd name="connsiteX98" fmla="*/ 2225964 w 5144655"/>
              <a:gd name="connsiteY98" fmla="*/ 2775079 h 2876679"/>
              <a:gd name="connsiteX99" fmla="*/ 2447637 w 5144655"/>
              <a:gd name="connsiteY99" fmla="*/ 2784315 h 2876679"/>
              <a:gd name="connsiteX100" fmla="*/ 2530764 w 5144655"/>
              <a:gd name="connsiteY100" fmla="*/ 2812025 h 2876679"/>
              <a:gd name="connsiteX101" fmla="*/ 2586182 w 5144655"/>
              <a:gd name="connsiteY101" fmla="*/ 2821261 h 2876679"/>
              <a:gd name="connsiteX102" fmla="*/ 2632364 w 5144655"/>
              <a:gd name="connsiteY102" fmla="*/ 2830497 h 2876679"/>
              <a:gd name="connsiteX103" fmla="*/ 2752437 w 5144655"/>
              <a:gd name="connsiteY103" fmla="*/ 2858206 h 2876679"/>
              <a:gd name="connsiteX104" fmla="*/ 2789382 w 5144655"/>
              <a:gd name="connsiteY104" fmla="*/ 2867443 h 2876679"/>
              <a:gd name="connsiteX105" fmla="*/ 2946400 w 5144655"/>
              <a:gd name="connsiteY105" fmla="*/ 2876679 h 2876679"/>
              <a:gd name="connsiteX106" fmla="*/ 3556000 w 5144655"/>
              <a:gd name="connsiteY106" fmla="*/ 2867443 h 2876679"/>
              <a:gd name="connsiteX107" fmla="*/ 3620655 w 5144655"/>
              <a:gd name="connsiteY107" fmla="*/ 2848970 h 2876679"/>
              <a:gd name="connsiteX108" fmla="*/ 3685309 w 5144655"/>
              <a:gd name="connsiteY108" fmla="*/ 2839734 h 2876679"/>
              <a:gd name="connsiteX109" fmla="*/ 3731491 w 5144655"/>
              <a:gd name="connsiteY109" fmla="*/ 2830497 h 2876679"/>
              <a:gd name="connsiteX110" fmla="*/ 3786909 w 5144655"/>
              <a:gd name="connsiteY110" fmla="*/ 2821261 h 2876679"/>
              <a:gd name="connsiteX111" fmla="*/ 3814619 w 5144655"/>
              <a:gd name="connsiteY111" fmla="*/ 2812025 h 2876679"/>
              <a:gd name="connsiteX112" fmla="*/ 3851564 w 5144655"/>
              <a:gd name="connsiteY112" fmla="*/ 2802788 h 2876679"/>
              <a:gd name="connsiteX113" fmla="*/ 3879273 w 5144655"/>
              <a:gd name="connsiteY113" fmla="*/ 2793552 h 2876679"/>
              <a:gd name="connsiteX114" fmla="*/ 3971637 w 5144655"/>
              <a:gd name="connsiteY114" fmla="*/ 2775079 h 2876679"/>
              <a:gd name="connsiteX115" fmla="*/ 4147128 w 5144655"/>
              <a:gd name="connsiteY115" fmla="*/ 2701188 h 2876679"/>
              <a:gd name="connsiteX116" fmla="*/ 4285673 w 5144655"/>
              <a:gd name="connsiteY116" fmla="*/ 2608825 h 2876679"/>
              <a:gd name="connsiteX117" fmla="*/ 4350328 w 5144655"/>
              <a:gd name="connsiteY117" fmla="*/ 2581115 h 2876679"/>
              <a:gd name="connsiteX118" fmla="*/ 4451928 w 5144655"/>
              <a:gd name="connsiteY118" fmla="*/ 2488752 h 2876679"/>
              <a:gd name="connsiteX119" fmla="*/ 4498109 w 5144655"/>
              <a:gd name="connsiteY119" fmla="*/ 2461043 h 2876679"/>
              <a:gd name="connsiteX120" fmla="*/ 4581237 w 5144655"/>
              <a:gd name="connsiteY120" fmla="*/ 2396388 h 2876679"/>
              <a:gd name="connsiteX121" fmla="*/ 4636655 w 5144655"/>
              <a:gd name="connsiteY121" fmla="*/ 2359443 h 2876679"/>
              <a:gd name="connsiteX122" fmla="*/ 4664364 w 5144655"/>
              <a:gd name="connsiteY122" fmla="*/ 2340970 h 2876679"/>
              <a:gd name="connsiteX123" fmla="*/ 4701309 w 5144655"/>
              <a:gd name="connsiteY123" fmla="*/ 2322497 h 2876679"/>
              <a:gd name="connsiteX124" fmla="*/ 4765964 w 5144655"/>
              <a:gd name="connsiteY124" fmla="*/ 2285552 h 2876679"/>
              <a:gd name="connsiteX125" fmla="*/ 4876800 w 5144655"/>
              <a:gd name="connsiteY125" fmla="*/ 2193188 h 2876679"/>
              <a:gd name="connsiteX126" fmla="*/ 4913746 w 5144655"/>
              <a:gd name="connsiteY126" fmla="*/ 2165479 h 2876679"/>
              <a:gd name="connsiteX127" fmla="*/ 4978400 w 5144655"/>
              <a:gd name="connsiteY127" fmla="*/ 2100825 h 2876679"/>
              <a:gd name="connsiteX128" fmla="*/ 5024582 w 5144655"/>
              <a:gd name="connsiteY128" fmla="*/ 2054643 h 2876679"/>
              <a:gd name="connsiteX129" fmla="*/ 5070764 w 5144655"/>
              <a:gd name="connsiteY129" fmla="*/ 1999225 h 2876679"/>
              <a:gd name="connsiteX130" fmla="*/ 5098473 w 5144655"/>
              <a:gd name="connsiteY130" fmla="*/ 1980752 h 2876679"/>
              <a:gd name="connsiteX131" fmla="*/ 5098473 w 5144655"/>
              <a:gd name="connsiteY131" fmla="*/ 1842206 h 287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5144655" h="2876679">
                <a:moveTo>
                  <a:pt x="5144655" y="1768315"/>
                </a:moveTo>
                <a:cubicBezTo>
                  <a:pt x="5129261" y="1765236"/>
                  <a:pt x="5113172" y="1764591"/>
                  <a:pt x="5098473" y="1759079"/>
                </a:cubicBezTo>
                <a:cubicBezTo>
                  <a:pt x="5074280" y="1750007"/>
                  <a:pt x="5061688" y="1728868"/>
                  <a:pt x="5043055" y="1712897"/>
                </a:cubicBezTo>
                <a:cubicBezTo>
                  <a:pt x="5019122" y="1692383"/>
                  <a:pt x="4974535" y="1664139"/>
                  <a:pt x="4950691" y="1648243"/>
                </a:cubicBezTo>
                <a:cubicBezTo>
                  <a:pt x="4914880" y="1624369"/>
                  <a:pt x="4933514" y="1633281"/>
                  <a:pt x="4895273" y="1620534"/>
                </a:cubicBezTo>
                <a:cubicBezTo>
                  <a:pt x="4857878" y="1590618"/>
                  <a:pt x="4853077" y="1581488"/>
                  <a:pt x="4812146" y="1565115"/>
                </a:cubicBezTo>
                <a:cubicBezTo>
                  <a:pt x="4794067" y="1557883"/>
                  <a:pt x="4756728" y="1546643"/>
                  <a:pt x="4756728" y="1546643"/>
                </a:cubicBezTo>
                <a:cubicBezTo>
                  <a:pt x="4747492" y="1537407"/>
                  <a:pt x="4739054" y="1527296"/>
                  <a:pt x="4729019" y="1518934"/>
                </a:cubicBezTo>
                <a:cubicBezTo>
                  <a:pt x="4720491" y="1511827"/>
                  <a:pt x="4710342" y="1506913"/>
                  <a:pt x="4701309" y="1500461"/>
                </a:cubicBezTo>
                <a:cubicBezTo>
                  <a:pt x="4688783" y="1491514"/>
                  <a:pt x="4676052" y="1482770"/>
                  <a:pt x="4664364" y="1472752"/>
                </a:cubicBezTo>
                <a:cubicBezTo>
                  <a:pt x="4654446" y="1464251"/>
                  <a:pt x="4647105" y="1452880"/>
                  <a:pt x="4636655" y="1445043"/>
                </a:cubicBezTo>
                <a:cubicBezTo>
                  <a:pt x="4622293" y="1434272"/>
                  <a:pt x="4605180" y="1427629"/>
                  <a:pt x="4590473" y="1417334"/>
                </a:cubicBezTo>
                <a:cubicBezTo>
                  <a:pt x="4546079" y="1386258"/>
                  <a:pt x="4553166" y="1379097"/>
                  <a:pt x="4507346" y="1361915"/>
                </a:cubicBezTo>
                <a:cubicBezTo>
                  <a:pt x="4495460" y="1357458"/>
                  <a:pt x="4482606" y="1356166"/>
                  <a:pt x="4470400" y="1352679"/>
                </a:cubicBezTo>
                <a:cubicBezTo>
                  <a:pt x="4461039" y="1350004"/>
                  <a:pt x="4452052" y="1346118"/>
                  <a:pt x="4442691" y="1343443"/>
                </a:cubicBezTo>
                <a:cubicBezTo>
                  <a:pt x="4430485" y="1339956"/>
                  <a:pt x="4417632" y="1338663"/>
                  <a:pt x="4405746" y="1334206"/>
                </a:cubicBezTo>
                <a:cubicBezTo>
                  <a:pt x="4287784" y="1289971"/>
                  <a:pt x="4437568" y="1340141"/>
                  <a:pt x="4341091" y="1297261"/>
                </a:cubicBezTo>
                <a:cubicBezTo>
                  <a:pt x="4323297" y="1289353"/>
                  <a:pt x="4303752" y="1286020"/>
                  <a:pt x="4285673" y="1278788"/>
                </a:cubicBezTo>
                <a:cubicBezTo>
                  <a:pt x="4272889" y="1273674"/>
                  <a:pt x="4261383" y="1265739"/>
                  <a:pt x="4248728" y="1260315"/>
                </a:cubicBezTo>
                <a:cubicBezTo>
                  <a:pt x="4239779" y="1256480"/>
                  <a:pt x="4229968" y="1254914"/>
                  <a:pt x="4221019" y="1251079"/>
                </a:cubicBezTo>
                <a:cubicBezTo>
                  <a:pt x="4107688" y="1202509"/>
                  <a:pt x="4249107" y="1260505"/>
                  <a:pt x="4156364" y="1214134"/>
                </a:cubicBezTo>
                <a:cubicBezTo>
                  <a:pt x="4147656" y="1209780"/>
                  <a:pt x="4137891" y="1207976"/>
                  <a:pt x="4128655" y="1204897"/>
                </a:cubicBezTo>
                <a:cubicBezTo>
                  <a:pt x="4116340" y="1195661"/>
                  <a:pt x="4105075" y="1184825"/>
                  <a:pt x="4091709" y="1177188"/>
                </a:cubicBezTo>
                <a:cubicBezTo>
                  <a:pt x="4074803" y="1167528"/>
                  <a:pt x="4043657" y="1165633"/>
                  <a:pt x="4027055" y="1158715"/>
                </a:cubicBezTo>
                <a:cubicBezTo>
                  <a:pt x="4001636" y="1148124"/>
                  <a:pt x="3977794" y="1134085"/>
                  <a:pt x="3953164" y="1121770"/>
                </a:cubicBezTo>
                <a:lnTo>
                  <a:pt x="3916219" y="1103297"/>
                </a:lnTo>
                <a:cubicBezTo>
                  <a:pt x="3906982" y="1109455"/>
                  <a:pt x="3899498" y="1120200"/>
                  <a:pt x="3888509" y="1121770"/>
                </a:cubicBezTo>
                <a:cubicBezTo>
                  <a:pt x="3846995" y="1127701"/>
                  <a:pt x="3780042" y="1054842"/>
                  <a:pt x="3768437" y="1047879"/>
                </a:cubicBezTo>
                <a:cubicBezTo>
                  <a:pt x="3753043" y="1038643"/>
                  <a:pt x="3737479" y="1029685"/>
                  <a:pt x="3722255" y="1020170"/>
                </a:cubicBezTo>
                <a:cubicBezTo>
                  <a:pt x="3712842" y="1014287"/>
                  <a:pt x="3703959" y="1007580"/>
                  <a:pt x="3694546" y="1001697"/>
                </a:cubicBezTo>
                <a:cubicBezTo>
                  <a:pt x="3679322" y="992182"/>
                  <a:pt x="3663588" y="983503"/>
                  <a:pt x="3648364" y="973988"/>
                </a:cubicBezTo>
                <a:cubicBezTo>
                  <a:pt x="3638951" y="968105"/>
                  <a:pt x="3630293" y="961022"/>
                  <a:pt x="3620655" y="955515"/>
                </a:cubicBezTo>
                <a:cubicBezTo>
                  <a:pt x="3517742" y="896709"/>
                  <a:pt x="3660590" y="986249"/>
                  <a:pt x="3537528" y="909334"/>
                </a:cubicBezTo>
                <a:cubicBezTo>
                  <a:pt x="3454757" y="857601"/>
                  <a:pt x="3596748" y="934326"/>
                  <a:pt x="3398982" y="835443"/>
                </a:cubicBezTo>
                <a:cubicBezTo>
                  <a:pt x="3386667" y="829285"/>
                  <a:pt x="3375395" y="820309"/>
                  <a:pt x="3362037" y="816970"/>
                </a:cubicBezTo>
                <a:cubicBezTo>
                  <a:pt x="3349722" y="813891"/>
                  <a:pt x="3337297" y="811221"/>
                  <a:pt x="3325091" y="807734"/>
                </a:cubicBezTo>
                <a:cubicBezTo>
                  <a:pt x="3315730" y="805059"/>
                  <a:pt x="3306886" y="800609"/>
                  <a:pt x="3297382" y="798497"/>
                </a:cubicBezTo>
                <a:cubicBezTo>
                  <a:pt x="3279101" y="794434"/>
                  <a:pt x="3260276" y="793185"/>
                  <a:pt x="3241964" y="789261"/>
                </a:cubicBezTo>
                <a:cubicBezTo>
                  <a:pt x="3217139" y="783941"/>
                  <a:pt x="3192703" y="776946"/>
                  <a:pt x="3168073" y="770788"/>
                </a:cubicBezTo>
                <a:cubicBezTo>
                  <a:pt x="3155758" y="767709"/>
                  <a:pt x="3143770" y="762701"/>
                  <a:pt x="3131128" y="761552"/>
                </a:cubicBezTo>
                <a:lnTo>
                  <a:pt x="3029528" y="752315"/>
                </a:lnTo>
                <a:cubicBezTo>
                  <a:pt x="3014134" y="749236"/>
                  <a:pt x="2998831" y="745660"/>
                  <a:pt x="2983346" y="743079"/>
                </a:cubicBezTo>
                <a:cubicBezTo>
                  <a:pt x="2949347" y="737413"/>
                  <a:pt x="2906725" y="733938"/>
                  <a:pt x="2872509" y="724606"/>
                </a:cubicBezTo>
                <a:cubicBezTo>
                  <a:pt x="2853723" y="719483"/>
                  <a:pt x="2835564" y="712292"/>
                  <a:pt x="2817091" y="706134"/>
                </a:cubicBezTo>
                <a:cubicBezTo>
                  <a:pt x="2799823" y="700378"/>
                  <a:pt x="2753856" y="685656"/>
                  <a:pt x="2743200" y="678425"/>
                </a:cubicBezTo>
                <a:cubicBezTo>
                  <a:pt x="2670336" y="628982"/>
                  <a:pt x="2601706" y="573569"/>
                  <a:pt x="2530764" y="521406"/>
                </a:cubicBezTo>
                <a:cubicBezTo>
                  <a:pt x="2497027" y="496599"/>
                  <a:pt x="2462474" y="472894"/>
                  <a:pt x="2429164" y="447515"/>
                </a:cubicBezTo>
                <a:cubicBezTo>
                  <a:pt x="2397802" y="423620"/>
                  <a:pt x="2370064" y="394793"/>
                  <a:pt x="2336800" y="373625"/>
                </a:cubicBezTo>
                <a:cubicBezTo>
                  <a:pt x="2116438" y="233394"/>
                  <a:pt x="2352719" y="377111"/>
                  <a:pt x="2133600" y="262788"/>
                </a:cubicBezTo>
                <a:cubicBezTo>
                  <a:pt x="1848560" y="114071"/>
                  <a:pt x="2248648" y="294942"/>
                  <a:pt x="1828800" y="115006"/>
                </a:cubicBezTo>
                <a:cubicBezTo>
                  <a:pt x="1807249" y="105770"/>
                  <a:pt x="1787358" y="90613"/>
                  <a:pt x="1764146" y="87297"/>
                </a:cubicBezTo>
                <a:cubicBezTo>
                  <a:pt x="1742594" y="84218"/>
                  <a:pt x="1720910" y="81955"/>
                  <a:pt x="1699491" y="78061"/>
                </a:cubicBezTo>
                <a:cubicBezTo>
                  <a:pt x="1687002" y="75790"/>
                  <a:pt x="1674993" y="71315"/>
                  <a:pt x="1662546" y="68825"/>
                </a:cubicBezTo>
                <a:cubicBezTo>
                  <a:pt x="1644182" y="65152"/>
                  <a:pt x="1625553" y="62938"/>
                  <a:pt x="1607128" y="59588"/>
                </a:cubicBezTo>
                <a:cubicBezTo>
                  <a:pt x="1591682" y="56780"/>
                  <a:pt x="1576176" y="54160"/>
                  <a:pt x="1560946" y="50352"/>
                </a:cubicBezTo>
                <a:cubicBezTo>
                  <a:pt x="1551501" y="47991"/>
                  <a:pt x="1542957" y="41676"/>
                  <a:pt x="1533237" y="41115"/>
                </a:cubicBezTo>
                <a:cubicBezTo>
                  <a:pt x="1185227" y="21038"/>
                  <a:pt x="942315" y="20033"/>
                  <a:pt x="591128" y="13406"/>
                </a:cubicBezTo>
                <a:cubicBezTo>
                  <a:pt x="423435" y="2227"/>
                  <a:pt x="303641" y="-10128"/>
                  <a:pt x="120073" y="13406"/>
                </a:cubicBezTo>
                <a:cubicBezTo>
                  <a:pt x="104804" y="15364"/>
                  <a:pt x="100002" y="36986"/>
                  <a:pt x="92364" y="50352"/>
                </a:cubicBezTo>
                <a:cubicBezTo>
                  <a:pt x="75286" y="80238"/>
                  <a:pt x="46182" y="142715"/>
                  <a:pt x="46182" y="142715"/>
                </a:cubicBezTo>
                <a:cubicBezTo>
                  <a:pt x="29154" y="210832"/>
                  <a:pt x="47453" y="148986"/>
                  <a:pt x="18473" y="216606"/>
                </a:cubicBezTo>
                <a:cubicBezTo>
                  <a:pt x="10524" y="235152"/>
                  <a:pt x="4686" y="262519"/>
                  <a:pt x="0" y="281261"/>
                </a:cubicBezTo>
                <a:cubicBezTo>
                  <a:pt x="3079" y="425964"/>
                  <a:pt x="3977" y="570730"/>
                  <a:pt x="9237" y="715370"/>
                </a:cubicBezTo>
                <a:cubicBezTo>
                  <a:pt x="10662" y="754552"/>
                  <a:pt x="22038" y="804984"/>
                  <a:pt x="27709" y="844679"/>
                </a:cubicBezTo>
                <a:cubicBezTo>
                  <a:pt x="31219" y="869252"/>
                  <a:pt x="33172" y="894037"/>
                  <a:pt x="36946" y="918570"/>
                </a:cubicBezTo>
                <a:cubicBezTo>
                  <a:pt x="37955" y="925126"/>
                  <a:pt x="71442" y="1136288"/>
                  <a:pt x="83128" y="1177188"/>
                </a:cubicBezTo>
                <a:cubicBezTo>
                  <a:pt x="86911" y="1190427"/>
                  <a:pt x="96008" y="1201552"/>
                  <a:pt x="101600" y="1214134"/>
                </a:cubicBezTo>
                <a:cubicBezTo>
                  <a:pt x="108334" y="1229285"/>
                  <a:pt x="114830" y="1244586"/>
                  <a:pt x="120073" y="1260315"/>
                </a:cubicBezTo>
                <a:cubicBezTo>
                  <a:pt x="124087" y="1272358"/>
                  <a:pt x="124153" y="1285661"/>
                  <a:pt x="129309" y="1297261"/>
                </a:cubicBezTo>
                <a:cubicBezTo>
                  <a:pt x="136600" y="1313666"/>
                  <a:pt x="148990" y="1327386"/>
                  <a:pt x="157019" y="1343443"/>
                </a:cubicBezTo>
                <a:cubicBezTo>
                  <a:pt x="164434" y="1358272"/>
                  <a:pt x="167552" y="1375070"/>
                  <a:pt x="175491" y="1389625"/>
                </a:cubicBezTo>
                <a:cubicBezTo>
                  <a:pt x="186122" y="1409116"/>
                  <a:pt x="201250" y="1425866"/>
                  <a:pt x="212437" y="1445043"/>
                </a:cubicBezTo>
                <a:cubicBezTo>
                  <a:pt x="222844" y="1462883"/>
                  <a:pt x="229740" y="1482621"/>
                  <a:pt x="240146" y="1500461"/>
                </a:cubicBezTo>
                <a:cubicBezTo>
                  <a:pt x="251333" y="1519638"/>
                  <a:pt x="264187" y="1537813"/>
                  <a:pt x="277091" y="1555879"/>
                </a:cubicBezTo>
                <a:cubicBezTo>
                  <a:pt x="332529" y="1633492"/>
                  <a:pt x="320837" y="1613444"/>
                  <a:pt x="369455" y="1675952"/>
                </a:cubicBezTo>
                <a:cubicBezTo>
                  <a:pt x="420070" y="1741028"/>
                  <a:pt x="374007" y="1689740"/>
                  <a:pt x="452582" y="1768315"/>
                </a:cubicBezTo>
                <a:cubicBezTo>
                  <a:pt x="467976" y="1783709"/>
                  <a:pt x="480486" y="1802670"/>
                  <a:pt x="498764" y="1814497"/>
                </a:cubicBezTo>
                <a:cubicBezTo>
                  <a:pt x="551103" y="1848364"/>
                  <a:pt x="609037" y="1874851"/>
                  <a:pt x="655782" y="1916097"/>
                </a:cubicBezTo>
                <a:cubicBezTo>
                  <a:pt x="708121" y="1962279"/>
                  <a:pt x="759177" y="2009957"/>
                  <a:pt x="812800" y="2054643"/>
                </a:cubicBezTo>
                <a:cubicBezTo>
                  <a:pt x="870055" y="2102356"/>
                  <a:pt x="935591" y="2140488"/>
                  <a:pt x="988291" y="2193188"/>
                </a:cubicBezTo>
                <a:cubicBezTo>
                  <a:pt x="1014535" y="2219432"/>
                  <a:pt x="1030384" y="2238764"/>
                  <a:pt x="1062182" y="2257843"/>
                </a:cubicBezTo>
                <a:cubicBezTo>
                  <a:pt x="1249532" y="2370254"/>
                  <a:pt x="1004877" y="2206089"/>
                  <a:pt x="1154546" y="2322497"/>
                </a:cubicBezTo>
                <a:cubicBezTo>
                  <a:pt x="1201596" y="2359091"/>
                  <a:pt x="1193061" y="2340796"/>
                  <a:pt x="1237673" y="2368679"/>
                </a:cubicBezTo>
                <a:cubicBezTo>
                  <a:pt x="1250727" y="2376838"/>
                  <a:pt x="1261565" y="2388229"/>
                  <a:pt x="1274619" y="2396388"/>
                </a:cubicBezTo>
                <a:cubicBezTo>
                  <a:pt x="1360575" y="2450111"/>
                  <a:pt x="1253098" y="2366395"/>
                  <a:pt x="1366982" y="2451806"/>
                </a:cubicBezTo>
                <a:cubicBezTo>
                  <a:pt x="1379297" y="2461042"/>
                  <a:pt x="1390159" y="2472631"/>
                  <a:pt x="1403928" y="2479515"/>
                </a:cubicBezTo>
                <a:cubicBezTo>
                  <a:pt x="1439507" y="2497305"/>
                  <a:pt x="1497726" y="2504624"/>
                  <a:pt x="1533237" y="2516461"/>
                </a:cubicBezTo>
                <a:cubicBezTo>
                  <a:pt x="1542473" y="2519540"/>
                  <a:pt x="1551585" y="2523022"/>
                  <a:pt x="1560946" y="2525697"/>
                </a:cubicBezTo>
                <a:cubicBezTo>
                  <a:pt x="1573152" y="2529184"/>
                  <a:pt x="1585848" y="2530920"/>
                  <a:pt x="1597891" y="2534934"/>
                </a:cubicBezTo>
                <a:cubicBezTo>
                  <a:pt x="1622846" y="2543253"/>
                  <a:pt x="1647500" y="2552526"/>
                  <a:pt x="1671782" y="2562643"/>
                </a:cubicBezTo>
                <a:cubicBezTo>
                  <a:pt x="1684492" y="2567939"/>
                  <a:pt x="1695836" y="2576280"/>
                  <a:pt x="1708728" y="2581115"/>
                </a:cubicBezTo>
                <a:cubicBezTo>
                  <a:pt x="1720614" y="2585572"/>
                  <a:pt x="1733787" y="2585895"/>
                  <a:pt x="1745673" y="2590352"/>
                </a:cubicBezTo>
                <a:cubicBezTo>
                  <a:pt x="1758565" y="2595187"/>
                  <a:pt x="1769727" y="2603990"/>
                  <a:pt x="1782619" y="2608825"/>
                </a:cubicBezTo>
                <a:cubicBezTo>
                  <a:pt x="1819083" y="2622499"/>
                  <a:pt x="1858623" y="2628354"/>
                  <a:pt x="1893455" y="2645770"/>
                </a:cubicBezTo>
                <a:lnTo>
                  <a:pt x="2004291" y="2701188"/>
                </a:lnTo>
                <a:cubicBezTo>
                  <a:pt x="2016606" y="2707346"/>
                  <a:pt x="2028175" y="2715307"/>
                  <a:pt x="2041237" y="2719661"/>
                </a:cubicBezTo>
                <a:cubicBezTo>
                  <a:pt x="2050473" y="2722740"/>
                  <a:pt x="2059997" y="2725062"/>
                  <a:pt x="2068946" y="2728897"/>
                </a:cubicBezTo>
                <a:cubicBezTo>
                  <a:pt x="2081601" y="2734321"/>
                  <a:pt x="2092829" y="2743016"/>
                  <a:pt x="2105891" y="2747370"/>
                </a:cubicBezTo>
                <a:cubicBezTo>
                  <a:pt x="2109950" y="2748723"/>
                  <a:pt x="2207484" y="2773805"/>
                  <a:pt x="2225964" y="2775079"/>
                </a:cubicBezTo>
                <a:cubicBezTo>
                  <a:pt x="2299744" y="2780167"/>
                  <a:pt x="2373746" y="2781236"/>
                  <a:pt x="2447637" y="2784315"/>
                </a:cubicBezTo>
                <a:cubicBezTo>
                  <a:pt x="2475346" y="2793552"/>
                  <a:pt x="2502542" y="2804499"/>
                  <a:pt x="2530764" y="2812025"/>
                </a:cubicBezTo>
                <a:cubicBezTo>
                  <a:pt x="2548859" y="2816850"/>
                  <a:pt x="2567757" y="2817911"/>
                  <a:pt x="2586182" y="2821261"/>
                </a:cubicBezTo>
                <a:cubicBezTo>
                  <a:pt x="2601628" y="2824069"/>
                  <a:pt x="2616970" y="2827418"/>
                  <a:pt x="2632364" y="2830497"/>
                </a:cubicBezTo>
                <a:cubicBezTo>
                  <a:pt x="2700149" y="2864390"/>
                  <a:pt x="2643671" y="2841473"/>
                  <a:pt x="2752437" y="2858206"/>
                </a:cubicBezTo>
                <a:cubicBezTo>
                  <a:pt x="2764983" y="2860136"/>
                  <a:pt x="2776745" y="2866239"/>
                  <a:pt x="2789382" y="2867443"/>
                </a:cubicBezTo>
                <a:cubicBezTo>
                  <a:pt x="2841576" y="2872414"/>
                  <a:pt x="2894061" y="2873600"/>
                  <a:pt x="2946400" y="2876679"/>
                </a:cubicBezTo>
                <a:cubicBezTo>
                  <a:pt x="3149600" y="2873600"/>
                  <a:pt x="3352948" y="2875788"/>
                  <a:pt x="3556000" y="2867443"/>
                </a:cubicBezTo>
                <a:cubicBezTo>
                  <a:pt x="3578395" y="2866523"/>
                  <a:pt x="3598738" y="2853666"/>
                  <a:pt x="3620655" y="2848970"/>
                </a:cubicBezTo>
                <a:cubicBezTo>
                  <a:pt x="3641942" y="2844409"/>
                  <a:pt x="3663835" y="2843313"/>
                  <a:pt x="3685309" y="2839734"/>
                </a:cubicBezTo>
                <a:cubicBezTo>
                  <a:pt x="3700794" y="2837153"/>
                  <a:pt x="3716045" y="2833305"/>
                  <a:pt x="3731491" y="2830497"/>
                </a:cubicBezTo>
                <a:cubicBezTo>
                  <a:pt x="3749916" y="2827147"/>
                  <a:pt x="3768627" y="2825323"/>
                  <a:pt x="3786909" y="2821261"/>
                </a:cubicBezTo>
                <a:cubicBezTo>
                  <a:pt x="3796413" y="2819149"/>
                  <a:pt x="3805257" y="2814700"/>
                  <a:pt x="3814619" y="2812025"/>
                </a:cubicBezTo>
                <a:cubicBezTo>
                  <a:pt x="3826825" y="2808538"/>
                  <a:pt x="3839358" y="2806275"/>
                  <a:pt x="3851564" y="2802788"/>
                </a:cubicBezTo>
                <a:cubicBezTo>
                  <a:pt x="3860925" y="2800113"/>
                  <a:pt x="3869769" y="2795664"/>
                  <a:pt x="3879273" y="2793552"/>
                </a:cubicBezTo>
                <a:cubicBezTo>
                  <a:pt x="3943452" y="2779290"/>
                  <a:pt x="3919072" y="2790848"/>
                  <a:pt x="3971637" y="2775079"/>
                </a:cubicBezTo>
                <a:cubicBezTo>
                  <a:pt x="4040962" y="2754282"/>
                  <a:pt x="4072565" y="2738470"/>
                  <a:pt x="4147128" y="2701188"/>
                </a:cubicBezTo>
                <a:cubicBezTo>
                  <a:pt x="4399742" y="2574881"/>
                  <a:pt x="4093278" y="2727222"/>
                  <a:pt x="4285673" y="2608825"/>
                </a:cubicBezTo>
                <a:cubicBezTo>
                  <a:pt x="4305642" y="2596536"/>
                  <a:pt x="4330359" y="2593404"/>
                  <a:pt x="4350328" y="2581115"/>
                </a:cubicBezTo>
                <a:cubicBezTo>
                  <a:pt x="4412910" y="2542603"/>
                  <a:pt x="4397399" y="2532375"/>
                  <a:pt x="4451928" y="2488752"/>
                </a:cubicBezTo>
                <a:cubicBezTo>
                  <a:pt x="4465946" y="2477537"/>
                  <a:pt x="4483501" y="2471477"/>
                  <a:pt x="4498109" y="2461043"/>
                </a:cubicBezTo>
                <a:cubicBezTo>
                  <a:pt x="4526674" y="2440639"/>
                  <a:pt x="4552029" y="2415860"/>
                  <a:pt x="4581237" y="2396388"/>
                </a:cubicBezTo>
                <a:lnTo>
                  <a:pt x="4636655" y="2359443"/>
                </a:lnTo>
                <a:cubicBezTo>
                  <a:pt x="4645891" y="2353285"/>
                  <a:pt x="4654435" y="2345935"/>
                  <a:pt x="4664364" y="2340970"/>
                </a:cubicBezTo>
                <a:cubicBezTo>
                  <a:pt x="4676679" y="2334812"/>
                  <a:pt x="4690105" y="2330500"/>
                  <a:pt x="4701309" y="2322497"/>
                </a:cubicBezTo>
                <a:cubicBezTo>
                  <a:pt x="4760568" y="2280169"/>
                  <a:pt x="4694410" y="2303440"/>
                  <a:pt x="4765964" y="2285552"/>
                </a:cubicBezTo>
                <a:cubicBezTo>
                  <a:pt x="4817206" y="2234310"/>
                  <a:pt x="4786826" y="2262399"/>
                  <a:pt x="4876800" y="2193188"/>
                </a:cubicBezTo>
                <a:cubicBezTo>
                  <a:pt x="4889002" y="2183802"/>
                  <a:pt x="4902861" y="2176364"/>
                  <a:pt x="4913746" y="2165479"/>
                </a:cubicBezTo>
                <a:cubicBezTo>
                  <a:pt x="4935297" y="2143928"/>
                  <a:pt x="4961494" y="2126185"/>
                  <a:pt x="4978400" y="2100825"/>
                </a:cubicBezTo>
                <a:cubicBezTo>
                  <a:pt x="5003030" y="2063879"/>
                  <a:pt x="4987636" y="2079273"/>
                  <a:pt x="5024582" y="2054643"/>
                </a:cubicBezTo>
                <a:cubicBezTo>
                  <a:pt x="5042746" y="2027398"/>
                  <a:pt x="5044095" y="2021449"/>
                  <a:pt x="5070764" y="1999225"/>
                </a:cubicBezTo>
                <a:cubicBezTo>
                  <a:pt x="5079292" y="1992118"/>
                  <a:pt x="5096544" y="1991684"/>
                  <a:pt x="5098473" y="1980752"/>
                </a:cubicBezTo>
                <a:cubicBezTo>
                  <a:pt x="5106499" y="1935273"/>
                  <a:pt x="5098473" y="1888388"/>
                  <a:pt x="5098473" y="1842206"/>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69C6157-27B3-40FC-864F-F0F1127F592D}"/>
              </a:ext>
            </a:extLst>
          </p:cNvPr>
          <p:cNvSpPr txBox="1"/>
          <p:nvPr/>
        </p:nvSpPr>
        <p:spPr>
          <a:xfrm>
            <a:off x="7004221" y="5278903"/>
            <a:ext cx="2909455" cy="646331"/>
          </a:xfrm>
          <a:prstGeom prst="rect">
            <a:avLst/>
          </a:prstGeom>
          <a:noFill/>
        </p:spPr>
        <p:txBody>
          <a:bodyPr wrap="square" rtlCol="0">
            <a:spAutoFit/>
          </a:bodyPr>
          <a:lstStyle/>
          <a:p>
            <a:r>
              <a:rPr lang="en-US" dirty="0">
                <a:solidFill>
                  <a:srgbClr val="FF0000"/>
                </a:solidFill>
              </a:rPr>
              <a:t>Unsuccessful Dispute Resolution Regarding Fees</a:t>
            </a:r>
          </a:p>
        </p:txBody>
      </p:sp>
      <p:sp>
        <p:nvSpPr>
          <p:cNvPr id="6" name="Freeform: Shape 5">
            <a:extLst>
              <a:ext uri="{FF2B5EF4-FFF2-40B4-BE49-F238E27FC236}">
                <a16:creationId xmlns:a16="http://schemas.microsoft.com/office/drawing/2014/main" id="{3E855079-597E-41DF-ACC8-97F56E80F964}"/>
              </a:ext>
            </a:extLst>
          </p:cNvPr>
          <p:cNvSpPr/>
          <p:nvPr/>
        </p:nvSpPr>
        <p:spPr>
          <a:xfrm>
            <a:off x="4276436" y="2041236"/>
            <a:ext cx="5874328" cy="2277859"/>
          </a:xfrm>
          <a:custGeom>
            <a:avLst/>
            <a:gdLst>
              <a:gd name="connsiteX0" fmla="*/ 5800437 w 5874328"/>
              <a:gd name="connsiteY0" fmla="*/ 0 h 2277859"/>
              <a:gd name="connsiteX1" fmla="*/ 5615709 w 5874328"/>
              <a:gd name="connsiteY1" fmla="*/ 18473 h 2277859"/>
              <a:gd name="connsiteX2" fmla="*/ 5532582 w 5874328"/>
              <a:gd name="connsiteY2" fmla="*/ 46182 h 2277859"/>
              <a:gd name="connsiteX3" fmla="*/ 5449455 w 5874328"/>
              <a:gd name="connsiteY3" fmla="*/ 64655 h 2277859"/>
              <a:gd name="connsiteX4" fmla="*/ 5347855 w 5874328"/>
              <a:gd name="connsiteY4" fmla="*/ 110837 h 2277859"/>
              <a:gd name="connsiteX5" fmla="*/ 5246255 w 5874328"/>
              <a:gd name="connsiteY5" fmla="*/ 129309 h 2277859"/>
              <a:gd name="connsiteX6" fmla="*/ 5153891 w 5874328"/>
              <a:gd name="connsiteY6" fmla="*/ 166255 h 2277859"/>
              <a:gd name="connsiteX7" fmla="*/ 5070764 w 5874328"/>
              <a:gd name="connsiteY7" fmla="*/ 193964 h 2277859"/>
              <a:gd name="connsiteX8" fmla="*/ 5033819 w 5874328"/>
              <a:gd name="connsiteY8" fmla="*/ 203200 h 2277859"/>
              <a:gd name="connsiteX9" fmla="*/ 4987637 w 5874328"/>
              <a:gd name="connsiteY9" fmla="*/ 212437 h 2277859"/>
              <a:gd name="connsiteX10" fmla="*/ 4932219 w 5874328"/>
              <a:gd name="connsiteY10" fmla="*/ 230909 h 2277859"/>
              <a:gd name="connsiteX11" fmla="*/ 4802909 w 5874328"/>
              <a:gd name="connsiteY11" fmla="*/ 258619 h 2277859"/>
              <a:gd name="connsiteX12" fmla="*/ 4765964 w 5874328"/>
              <a:gd name="connsiteY12" fmla="*/ 267855 h 2277859"/>
              <a:gd name="connsiteX13" fmla="*/ 4719782 w 5874328"/>
              <a:gd name="connsiteY13" fmla="*/ 295564 h 2277859"/>
              <a:gd name="connsiteX14" fmla="*/ 4655128 w 5874328"/>
              <a:gd name="connsiteY14" fmla="*/ 314037 h 2277859"/>
              <a:gd name="connsiteX15" fmla="*/ 4581237 w 5874328"/>
              <a:gd name="connsiteY15" fmla="*/ 350982 h 2277859"/>
              <a:gd name="connsiteX16" fmla="*/ 4516582 w 5874328"/>
              <a:gd name="connsiteY16" fmla="*/ 378691 h 2277859"/>
              <a:gd name="connsiteX17" fmla="*/ 4470400 w 5874328"/>
              <a:gd name="connsiteY17" fmla="*/ 387928 h 2277859"/>
              <a:gd name="connsiteX18" fmla="*/ 4396509 w 5874328"/>
              <a:gd name="connsiteY18" fmla="*/ 406400 h 2277859"/>
              <a:gd name="connsiteX19" fmla="*/ 4368800 w 5874328"/>
              <a:gd name="connsiteY19" fmla="*/ 415637 h 2277859"/>
              <a:gd name="connsiteX20" fmla="*/ 4267200 w 5874328"/>
              <a:gd name="connsiteY20" fmla="*/ 434109 h 2277859"/>
              <a:gd name="connsiteX21" fmla="*/ 4230255 w 5874328"/>
              <a:gd name="connsiteY21" fmla="*/ 443346 h 2277859"/>
              <a:gd name="connsiteX22" fmla="*/ 3749964 w 5874328"/>
              <a:gd name="connsiteY22" fmla="*/ 452582 h 2277859"/>
              <a:gd name="connsiteX23" fmla="*/ 3620655 w 5874328"/>
              <a:gd name="connsiteY23" fmla="*/ 471055 h 2277859"/>
              <a:gd name="connsiteX24" fmla="*/ 3574473 w 5874328"/>
              <a:gd name="connsiteY24" fmla="*/ 489528 h 2277859"/>
              <a:gd name="connsiteX25" fmla="*/ 3158837 w 5874328"/>
              <a:gd name="connsiteY25" fmla="*/ 498764 h 2277859"/>
              <a:gd name="connsiteX26" fmla="*/ 3048000 w 5874328"/>
              <a:gd name="connsiteY26" fmla="*/ 508000 h 2277859"/>
              <a:gd name="connsiteX27" fmla="*/ 3011055 w 5874328"/>
              <a:gd name="connsiteY27" fmla="*/ 517237 h 2277859"/>
              <a:gd name="connsiteX28" fmla="*/ 2909455 w 5874328"/>
              <a:gd name="connsiteY28" fmla="*/ 535709 h 2277859"/>
              <a:gd name="connsiteX29" fmla="*/ 2817091 w 5874328"/>
              <a:gd name="connsiteY29" fmla="*/ 554182 h 2277859"/>
              <a:gd name="connsiteX30" fmla="*/ 2558473 w 5874328"/>
              <a:gd name="connsiteY30" fmla="*/ 563419 h 2277859"/>
              <a:gd name="connsiteX31" fmla="*/ 2419928 w 5874328"/>
              <a:gd name="connsiteY31" fmla="*/ 581891 h 2277859"/>
              <a:gd name="connsiteX32" fmla="*/ 2290619 w 5874328"/>
              <a:gd name="connsiteY32" fmla="*/ 591128 h 2277859"/>
              <a:gd name="connsiteX33" fmla="*/ 2189019 w 5874328"/>
              <a:gd name="connsiteY33" fmla="*/ 600364 h 2277859"/>
              <a:gd name="connsiteX34" fmla="*/ 2087419 w 5874328"/>
              <a:gd name="connsiteY34" fmla="*/ 618837 h 2277859"/>
              <a:gd name="connsiteX35" fmla="*/ 1874982 w 5874328"/>
              <a:gd name="connsiteY35" fmla="*/ 628073 h 2277859"/>
              <a:gd name="connsiteX36" fmla="*/ 1717964 w 5874328"/>
              <a:gd name="connsiteY36" fmla="*/ 637309 h 2277859"/>
              <a:gd name="connsiteX37" fmla="*/ 1422400 w 5874328"/>
              <a:gd name="connsiteY37" fmla="*/ 711200 h 2277859"/>
              <a:gd name="connsiteX38" fmla="*/ 1209964 w 5874328"/>
              <a:gd name="connsiteY38" fmla="*/ 729673 h 2277859"/>
              <a:gd name="connsiteX39" fmla="*/ 1089891 w 5874328"/>
              <a:gd name="connsiteY39" fmla="*/ 748146 h 2277859"/>
              <a:gd name="connsiteX40" fmla="*/ 886691 w 5874328"/>
              <a:gd name="connsiteY40" fmla="*/ 766619 h 2277859"/>
              <a:gd name="connsiteX41" fmla="*/ 665019 w 5874328"/>
              <a:gd name="connsiteY41" fmla="*/ 785091 h 2277859"/>
              <a:gd name="connsiteX42" fmla="*/ 581891 w 5874328"/>
              <a:gd name="connsiteY42" fmla="*/ 794328 h 2277859"/>
              <a:gd name="connsiteX43" fmla="*/ 443346 w 5874328"/>
              <a:gd name="connsiteY43" fmla="*/ 812800 h 2277859"/>
              <a:gd name="connsiteX44" fmla="*/ 277091 w 5874328"/>
              <a:gd name="connsiteY44" fmla="*/ 831273 h 2277859"/>
              <a:gd name="connsiteX45" fmla="*/ 212437 w 5874328"/>
              <a:gd name="connsiteY45" fmla="*/ 868219 h 2277859"/>
              <a:gd name="connsiteX46" fmla="*/ 166255 w 5874328"/>
              <a:gd name="connsiteY46" fmla="*/ 877455 h 2277859"/>
              <a:gd name="connsiteX47" fmla="*/ 138546 w 5874328"/>
              <a:gd name="connsiteY47" fmla="*/ 895928 h 2277859"/>
              <a:gd name="connsiteX48" fmla="*/ 110837 w 5874328"/>
              <a:gd name="connsiteY48" fmla="*/ 905164 h 2277859"/>
              <a:gd name="connsiteX49" fmla="*/ 55419 w 5874328"/>
              <a:gd name="connsiteY49" fmla="*/ 942109 h 2277859"/>
              <a:gd name="connsiteX50" fmla="*/ 18473 w 5874328"/>
              <a:gd name="connsiteY50" fmla="*/ 997528 h 2277859"/>
              <a:gd name="connsiteX51" fmla="*/ 0 w 5874328"/>
              <a:gd name="connsiteY51" fmla="*/ 1062182 h 2277859"/>
              <a:gd name="connsiteX52" fmla="*/ 9237 w 5874328"/>
              <a:gd name="connsiteY52" fmla="*/ 1173019 h 2277859"/>
              <a:gd name="connsiteX53" fmla="*/ 36946 w 5874328"/>
              <a:gd name="connsiteY53" fmla="*/ 1200728 h 2277859"/>
              <a:gd name="connsiteX54" fmla="*/ 92364 w 5874328"/>
              <a:gd name="connsiteY54" fmla="*/ 1265382 h 2277859"/>
              <a:gd name="connsiteX55" fmla="*/ 166255 w 5874328"/>
              <a:gd name="connsiteY55" fmla="*/ 1320800 h 2277859"/>
              <a:gd name="connsiteX56" fmla="*/ 193964 w 5874328"/>
              <a:gd name="connsiteY56" fmla="*/ 1348509 h 2277859"/>
              <a:gd name="connsiteX57" fmla="*/ 249382 w 5874328"/>
              <a:gd name="connsiteY57" fmla="*/ 1376219 h 2277859"/>
              <a:gd name="connsiteX58" fmla="*/ 286328 w 5874328"/>
              <a:gd name="connsiteY58" fmla="*/ 1413164 h 2277859"/>
              <a:gd name="connsiteX59" fmla="*/ 341746 w 5874328"/>
              <a:gd name="connsiteY59" fmla="*/ 1431637 h 2277859"/>
              <a:gd name="connsiteX60" fmla="*/ 369455 w 5874328"/>
              <a:gd name="connsiteY60" fmla="*/ 1450109 h 2277859"/>
              <a:gd name="connsiteX61" fmla="*/ 535709 w 5874328"/>
              <a:gd name="connsiteY61" fmla="*/ 1477819 h 2277859"/>
              <a:gd name="connsiteX62" fmla="*/ 655782 w 5874328"/>
              <a:gd name="connsiteY62" fmla="*/ 1524000 h 2277859"/>
              <a:gd name="connsiteX63" fmla="*/ 692728 w 5874328"/>
              <a:gd name="connsiteY63" fmla="*/ 1542473 h 2277859"/>
              <a:gd name="connsiteX64" fmla="*/ 720437 w 5874328"/>
              <a:gd name="connsiteY64" fmla="*/ 1551709 h 2277859"/>
              <a:gd name="connsiteX65" fmla="*/ 905164 w 5874328"/>
              <a:gd name="connsiteY65" fmla="*/ 1625600 h 2277859"/>
              <a:gd name="connsiteX66" fmla="*/ 951346 w 5874328"/>
              <a:gd name="connsiteY66" fmla="*/ 1644073 h 2277859"/>
              <a:gd name="connsiteX67" fmla="*/ 988291 w 5874328"/>
              <a:gd name="connsiteY67" fmla="*/ 1662546 h 2277859"/>
              <a:gd name="connsiteX68" fmla="*/ 1034473 w 5874328"/>
              <a:gd name="connsiteY68" fmla="*/ 1681019 h 2277859"/>
              <a:gd name="connsiteX69" fmla="*/ 1071419 w 5874328"/>
              <a:gd name="connsiteY69" fmla="*/ 1708728 h 2277859"/>
              <a:gd name="connsiteX70" fmla="*/ 1200728 w 5874328"/>
              <a:gd name="connsiteY70" fmla="*/ 1745673 h 2277859"/>
              <a:gd name="connsiteX71" fmla="*/ 1570182 w 5874328"/>
              <a:gd name="connsiteY71" fmla="*/ 1791855 h 2277859"/>
              <a:gd name="connsiteX72" fmla="*/ 1681019 w 5874328"/>
              <a:gd name="connsiteY72" fmla="*/ 1819564 h 2277859"/>
              <a:gd name="connsiteX73" fmla="*/ 1810328 w 5874328"/>
              <a:gd name="connsiteY73" fmla="*/ 1847273 h 2277859"/>
              <a:gd name="connsiteX74" fmla="*/ 1902691 w 5874328"/>
              <a:gd name="connsiteY74" fmla="*/ 1884219 h 2277859"/>
              <a:gd name="connsiteX75" fmla="*/ 1985819 w 5874328"/>
              <a:gd name="connsiteY75" fmla="*/ 1902691 h 2277859"/>
              <a:gd name="connsiteX76" fmla="*/ 2068946 w 5874328"/>
              <a:gd name="connsiteY76" fmla="*/ 1930400 h 2277859"/>
              <a:gd name="connsiteX77" fmla="*/ 2161309 w 5874328"/>
              <a:gd name="connsiteY77" fmla="*/ 1948873 h 2277859"/>
              <a:gd name="connsiteX78" fmla="*/ 2336800 w 5874328"/>
              <a:gd name="connsiteY78" fmla="*/ 2013528 h 2277859"/>
              <a:gd name="connsiteX79" fmla="*/ 2438400 w 5874328"/>
              <a:gd name="connsiteY79" fmla="*/ 2050473 h 2277859"/>
              <a:gd name="connsiteX80" fmla="*/ 2530764 w 5874328"/>
              <a:gd name="connsiteY80" fmla="*/ 2068946 h 2277859"/>
              <a:gd name="connsiteX81" fmla="*/ 2697019 w 5874328"/>
              <a:gd name="connsiteY81" fmla="*/ 2133600 h 2277859"/>
              <a:gd name="connsiteX82" fmla="*/ 2761673 w 5874328"/>
              <a:gd name="connsiteY82" fmla="*/ 2142837 h 2277859"/>
              <a:gd name="connsiteX83" fmla="*/ 2817091 w 5874328"/>
              <a:gd name="connsiteY83" fmla="*/ 2161309 h 2277859"/>
              <a:gd name="connsiteX84" fmla="*/ 2881746 w 5874328"/>
              <a:gd name="connsiteY84" fmla="*/ 2170546 h 2277859"/>
              <a:gd name="connsiteX85" fmla="*/ 2927928 w 5874328"/>
              <a:gd name="connsiteY85" fmla="*/ 2179782 h 2277859"/>
              <a:gd name="connsiteX86" fmla="*/ 2992582 w 5874328"/>
              <a:gd name="connsiteY86" fmla="*/ 2189019 h 2277859"/>
              <a:gd name="connsiteX87" fmla="*/ 3057237 w 5874328"/>
              <a:gd name="connsiteY87" fmla="*/ 2207491 h 2277859"/>
              <a:gd name="connsiteX88" fmla="*/ 3158837 w 5874328"/>
              <a:gd name="connsiteY88" fmla="*/ 2235200 h 2277859"/>
              <a:gd name="connsiteX89" fmla="*/ 3195782 w 5874328"/>
              <a:gd name="connsiteY89" fmla="*/ 2244437 h 2277859"/>
              <a:gd name="connsiteX90" fmla="*/ 3223491 w 5874328"/>
              <a:gd name="connsiteY90" fmla="*/ 2253673 h 2277859"/>
              <a:gd name="connsiteX91" fmla="*/ 4378037 w 5874328"/>
              <a:gd name="connsiteY91" fmla="*/ 2262909 h 2277859"/>
              <a:gd name="connsiteX92" fmla="*/ 4858328 w 5874328"/>
              <a:gd name="connsiteY92" fmla="*/ 2262909 h 2277859"/>
              <a:gd name="connsiteX93" fmla="*/ 4904509 w 5874328"/>
              <a:gd name="connsiteY93" fmla="*/ 2244437 h 2277859"/>
              <a:gd name="connsiteX94" fmla="*/ 4959928 w 5874328"/>
              <a:gd name="connsiteY94" fmla="*/ 2225964 h 2277859"/>
              <a:gd name="connsiteX95" fmla="*/ 5033819 w 5874328"/>
              <a:gd name="connsiteY95" fmla="*/ 2170546 h 2277859"/>
              <a:gd name="connsiteX96" fmla="*/ 5070764 w 5874328"/>
              <a:gd name="connsiteY96" fmla="*/ 2115128 h 2277859"/>
              <a:gd name="connsiteX97" fmla="*/ 5163128 w 5874328"/>
              <a:gd name="connsiteY97" fmla="*/ 2032000 h 2277859"/>
              <a:gd name="connsiteX98" fmla="*/ 5172364 w 5874328"/>
              <a:gd name="connsiteY98" fmla="*/ 2004291 h 2277859"/>
              <a:gd name="connsiteX99" fmla="*/ 5273964 w 5874328"/>
              <a:gd name="connsiteY99" fmla="*/ 1902691 h 2277859"/>
              <a:gd name="connsiteX100" fmla="*/ 5301673 w 5874328"/>
              <a:gd name="connsiteY100" fmla="*/ 1874982 h 2277859"/>
              <a:gd name="connsiteX101" fmla="*/ 5320146 w 5874328"/>
              <a:gd name="connsiteY101" fmla="*/ 1847273 h 2277859"/>
              <a:gd name="connsiteX102" fmla="*/ 5347855 w 5874328"/>
              <a:gd name="connsiteY102" fmla="*/ 1801091 h 2277859"/>
              <a:gd name="connsiteX103" fmla="*/ 5375564 w 5874328"/>
              <a:gd name="connsiteY103" fmla="*/ 1773382 h 2277859"/>
              <a:gd name="connsiteX104" fmla="*/ 5412509 w 5874328"/>
              <a:gd name="connsiteY104" fmla="*/ 1717964 h 2277859"/>
              <a:gd name="connsiteX105" fmla="*/ 5430982 w 5874328"/>
              <a:gd name="connsiteY105" fmla="*/ 1690255 h 2277859"/>
              <a:gd name="connsiteX106" fmla="*/ 5467928 w 5874328"/>
              <a:gd name="connsiteY106" fmla="*/ 1644073 h 2277859"/>
              <a:gd name="connsiteX107" fmla="*/ 5504873 w 5874328"/>
              <a:gd name="connsiteY107" fmla="*/ 1588655 h 2277859"/>
              <a:gd name="connsiteX108" fmla="*/ 5541819 w 5874328"/>
              <a:gd name="connsiteY108" fmla="*/ 1524000 h 2277859"/>
              <a:gd name="connsiteX109" fmla="*/ 5569528 w 5874328"/>
              <a:gd name="connsiteY109" fmla="*/ 1440873 h 2277859"/>
              <a:gd name="connsiteX110" fmla="*/ 5588000 w 5874328"/>
              <a:gd name="connsiteY110" fmla="*/ 1403928 h 2277859"/>
              <a:gd name="connsiteX111" fmla="*/ 5624946 w 5874328"/>
              <a:gd name="connsiteY111" fmla="*/ 1339273 h 2277859"/>
              <a:gd name="connsiteX112" fmla="*/ 5643419 w 5874328"/>
              <a:gd name="connsiteY112" fmla="*/ 1283855 h 2277859"/>
              <a:gd name="connsiteX113" fmla="*/ 5698837 w 5874328"/>
              <a:gd name="connsiteY113" fmla="*/ 1145309 h 2277859"/>
              <a:gd name="connsiteX114" fmla="*/ 5717309 w 5874328"/>
              <a:gd name="connsiteY114" fmla="*/ 1071419 h 2277859"/>
              <a:gd name="connsiteX115" fmla="*/ 5735782 w 5874328"/>
              <a:gd name="connsiteY115" fmla="*/ 960582 h 2277859"/>
              <a:gd name="connsiteX116" fmla="*/ 5754255 w 5874328"/>
              <a:gd name="connsiteY116" fmla="*/ 923637 h 2277859"/>
              <a:gd name="connsiteX117" fmla="*/ 5763491 w 5874328"/>
              <a:gd name="connsiteY117" fmla="*/ 886691 h 2277859"/>
              <a:gd name="connsiteX118" fmla="*/ 5781964 w 5874328"/>
              <a:gd name="connsiteY118" fmla="*/ 831273 h 2277859"/>
              <a:gd name="connsiteX119" fmla="*/ 5791200 w 5874328"/>
              <a:gd name="connsiteY119" fmla="*/ 785091 h 2277859"/>
              <a:gd name="connsiteX120" fmla="*/ 5828146 w 5874328"/>
              <a:gd name="connsiteY120" fmla="*/ 683491 h 2277859"/>
              <a:gd name="connsiteX121" fmla="*/ 5837382 w 5874328"/>
              <a:gd name="connsiteY121" fmla="*/ 646546 h 2277859"/>
              <a:gd name="connsiteX122" fmla="*/ 5846619 w 5874328"/>
              <a:gd name="connsiteY122" fmla="*/ 618837 h 2277859"/>
              <a:gd name="connsiteX123" fmla="*/ 5855855 w 5874328"/>
              <a:gd name="connsiteY123" fmla="*/ 563419 h 2277859"/>
              <a:gd name="connsiteX124" fmla="*/ 5874328 w 5874328"/>
              <a:gd name="connsiteY124" fmla="*/ 489528 h 2277859"/>
              <a:gd name="connsiteX125" fmla="*/ 5865091 w 5874328"/>
              <a:gd name="connsiteY125" fmla="*/ 184728 h 2277859"/>
              <a:gd name="connsiteX126" fmla="*/ 5855855 w 5874328"/>
              <a:gd name="connsiteY126" fmla="*/ 157019 h 2277859"/>
              <a:gd name="connsiteX127" fmla="*/ 5837382 w 5874328"/>
              <a:gd name="connsiteY127" fmla="*/ 129309 h 2277859"/>
              <a:gd name="connsiteX128" fmla="*/ 5800437 w 5874328"/>
              <a:gd name="connsiteY128" fmla="*/ 64655 h 227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874328" h="2277859">
                <a:moveTo>
                  <a:pt x="5800437" y="0"/>
                </a:moveTo>
                <a:cubicBezTo>
                  <a:pt x="5738861" y="6158"/>
                  <a:pt x="5676692" y="7959"/>
                  <a:pt x="5615709" y="18473"/>
                </a:cubicBezTo>
                <a:cubicBezTo>
                  <a:pt x="5586926" y="23436"/>
                  <a:pt x="5560724" y="38365"/>
                  <a:pt x="5532582" y="46182"/>
                </a:cubicBezTo>
                <a:cubicBezTo>
                  <a:pt x="5505233" y="53779"/>
                  <a:pt x="5476882" y="57341"/>
                  <a:pt x="5449455" y="64655"/>
                </a:cubicBezTo>
                <a:cubicBezTo>
                  <a:pt x="5344494" y="92645"/>
                  <a:pt x="5440709" y="69569"/>
                  <a:pt x="5347855" y="110837"/>
                </a:cubicBezTo>
                <a:cubicBezTo>
                  <a:pt x="5327228" y="120005"/>
                  <a:pt x="5259270" y="127450"/>
                  <a:pt x="5246255" y="129309"/>
                </a:cubicBezTo>
                <a:cubicBezTo>
                  <a:pt x="5182320" y="177261"/>
                  <a:pt x="5239101" y="143532"/>
                  <a:pt x="5153891" y="166255"/>
                </a:cubicBezTo>
                <a:cubicBezTo>
                  <a:pt x="5125669" y="173781"/>
                  <a:pt x="5099100" y="186880"/>
                  <a:pt x="5070764" y="193964"/>
                </a:cubicBezTo>
                <a:cubicBezTo>
                  <a:pt x="5058449" y="197043"/>
                  <a:pt x="5046211" y="200446"/>
                  <a:pt x="5033819" y="203200"/>
                </a:cubicBezTo>
                <a:cubicBezTo>
                  <a:pt x="5018494" y="206606"/>
                  <a:pt x="5002783" y="208306"/>
                  <a:pt x="4987637" y="212437"/>
                </a:cubicBezTo>
                <a:cubicBezTo>
                  <a:pt x="4968851" y="217560"/>
                  <a:pt x="4951426" y="227708"/>
                  <a:pt x="4932219" y="230909"/>
                </a:cubicBezTo>
                <a:cubicBezTo>
                  <a:pt x="4851754" y="244321"/>
                  <a:pt x="4894972" y="235603"/>
                  <a:pt x="4802909" y="258619"/>
                </a:cubicBezTo>
                <a:lnTo>
                  <a:pt x="4765964" y="267855"/>
                </a:lnTo>
                <a:cubicBezTo>
                  <a:pt x="4750570" y="277091"/>
                  <a:pt x="4735839" y="287536"/>
                  <a:pt x="4719782" y="295564"/>
                </a:cubicBezTo>
                <a:cubicBezTo>
                  <a:pt x="4706535" y="302187"/>
                  <a:pt x="4666960" y="311079"/>
                  <a:pt x="4655128" y="314037"/>
                </a:cubicBezTo>
                <a:cubicBezTo>
                  <a:pt x="4606059" y="346749"/>
                  <a:pt x="4649024" y="320854"/>
                  <a:pt x="4581237" y="350982"/>
                </a:cubicBezTo>
                <a:cubicBezTo>
                  <a:pt x="4547247" y="366089"/>
                  <a:pt x="4549106" y="370560"/>
                  <a:pt x="4516582" y="378691"/>
                </a:cubicBezTo>
                <a:cubicBezTo>
                  <a:pt x="4501352" y="382499"/>
                  <a:pt x="4485697" y="384398"/>
                  <a:pt x="4470400" y="387928"/>
                </a:cubicBezTo>
                <a:cubicBezTo>
                  <a:pt x="4445662" y="393637"/>
                  <a:pt x="4420594" y="398371"/>
                  <a:pt x="4396509" y="406400"/>
                </a:cubicBezTo>
                <a:cubicBezTo>
                  <a:pt x="4387273" y="409479"/>
                  <a:pt x="4378245" y="413276"/>
                  <a:pt x="4368800" y="415637"/>
                </a:cubicBezTo>
                <a:cubicBezTo>
                  <a:pt x="4329175" y="425543"/>
                  <a:pt x="4308375" y="425874"/>
                  <a:pt x="4267200" y="434109"/>
                </a:cubicBezTo>
                <a:cubicBezTo>
                  <a:pt x="4254752" y="436599"/>
                  <a:pt x="4242941" y="442893"/>
                  <a:pt x="4230255" y="443346"/>
                </a:cubicBezTo>
                <a:cubicBezTo>
                  <a:pt x="4070230" y="449061"/>
                  <a:pt x="3910061" y="449503"/>
                  <a:pt x="3749964" y="452582"/>
                </a:cubicBezTo>
                <a:cubicBezTo>
                  <a:pt x="3706861" y="458740"/>
                  <a:pt x="3661081" y="454884"/>
                  <a:pt x="3620655" y="471055"/>
                </a:cubicBezTo>
                <a:cubicBezTo>
                  <a:pt x="3605261" y="477213"/>
                  <a:pt x="3591023" y="488535"/>
                  <a:pt x="3574473" y="489528"/>
                </a:cubicBezTo>
                <a:cubicBezTo>
                  <a:pt x="3436142" y="497828"/>
                  <a:pt x="3297382" y="495685"/>
                  <a:pt x="3158837" y="498764"/>
                </a:cubicBezTo>
                <a:cubicBezTo>
                  <a:pt x="3121891" y="501843"/>
                  <a:pt x="3084787" y="503402"/>
                  <a:pt x="3048000" y="508000"/>
                </a:cubicBezTo>
                <a:cubicBezTo>
                  <a:pt x="3035404" y="509575"/>
                  <a:pt x="3023447" y="514483"/>
                  <a:pt x="3011055" y="517237"/>
                </a:cubicBezTo>
                <a:cubicBezTo>
                  <a:pt x="2952170" y="530323"/>
                  <a:pt x="2973605" y="523681"/>
                  <a:pt x="2909455" y="535709"/>
                </a:cubicBezTo>
                <a:cubicBezTo>
                  <a:pt x="2878595" y="541495"/>
                  <a:pt x="2848469" y="553061"/>
                  <a:pt x="2817091" y="554182"/>
                </a:cubicBezTo>
                <a:lnTo>
                  <a:pt x="2558473" y="563419"/>
                </a:lnTo>
                <a:cubicBezTo>
                  <a:pt x="2512291" y="569576"/>
                  <a:pt x="2466271" y="577097"/>
                  <a:pt x="2419928" y="581891"/>
                </a:cubicBezTo>
                <a:cubicBezTo>
                  <a:pt x="2376945" y="586338"/>
                  <a:pt x="2333694" y="587682"/>
                  <a:pt x="2290619" y="591128"/>
                </a:cubicBezTo>
                <a:cubicBezTo>
                  <a:pt x="2256721" y="593840"/>
                  <a:pt x="2222886" y="597285"/>
                  <a:pt x="2189019" y="600364"/>
                </a:cubicBezTo>
                <a:cubicBezTo>
                  <a:pt x="2155152" y="606522"/>
                  <a:pt x="2121708" y="615812"/>
                  <a:pt x="2087419" y="618837"/>
                </a:cubicBezTo>
                <a:cubicBezTo>
                  <a:pt x="2016814" y="625067"/>
                  <a:pt x="1945773" y="624534"/>
                  <a:pt x="1874982" y="628073"/>
                </a:cubicBezTo>
                <a:lnTo>
                  <a:pt x="1717964" y="637309"/>
                </a:lnTo>
                <a:cubicBezTo>
                  <a:pt x="1619443" y="661939"/>
                  <a:pt x="1523572" y="702402"/>
                  <a:pt x="1422400" y="711200"/>
                </a:cubicBezTo>
                <a:cubicBezTo>
                  <a:pt x="1351588" y="717358"/>
                  <a:pt x="1280608" y="721823"/>
                  <a:pt x="1209964" y="729673"/>
                </a:cubicBezTo>
                <a:cubicBezTo>
                  <a:pt x="1169716" y="734145"/>
                  <a:pt x="1130124" y="743548"/>
                  <a:pt x="1089891" y="748146"/>
                </a:cubicBezTo>
                <a:cubicBezTo>
                  <a:pt x="1022318" y="755869"/>
                  <a:pt x="954448" y="760727"/>
                  <a:pt x="886691" y="766619"/>
                </a:cubicBezTo>
                <a:cubicBezTo>
                  <a:pt x="812823" y="773042"/>
                  <a:pt x="738712" y="776902"/>
                  <a:pt x="665019" y="785091"/>
                </a:cubicBezTo>
                <a:lnTo>
                  <a:pt x="581891" y="794328"/>
                </a:lnTo>
                <a:cubicBezTo>
                  <a:pt x="512684" y="802979"/>
                  <a:pt x="516013" y="805533"/>
                  <a:pt x="443346" y="812800"/>
                </a:cubicBezTo>
                <a:cubicBezTo>
                  <a:pt x="281476" y="828987"/>
                  <a:pt x="385430" y="813217"/>
                  <a:pt x="277091" y="831273"/>
                </a:cubicBezTo>
                <a:cubicBezTo>
                  <a:pt x="256822" y="844786"/>
                  <a:pt x="235873" y="860407"/>
                  <a:pt x="212437" y="868219"/>
                </a:cubicBezTo>
                <a:cubicBezTo>
                  <a:pt x="197544" y="873183"/>
                  <a:pt x="181649" y="874376"/>
                  <a:pt x="166255" y="877455"/>
                </a:cubicBezTo>
                <a:cubicBezTo>
                  <a:pt x="157019" y="883613"/>
                  <a:pt x="148475" y="890964"/>
                  <a:pt x="138546" y="895928"/>
                </a:cubicBezTo>
                <a:cubicBezTo>
                  <a:pt x="129838" y="900282"/>
                  <a:pt x="118938" y="899764"/>
                  <a:pt x="110837" y="905164"/>
                </a:cubicBezTo>
                <a:cubicBezTo>
                  <a:pt x="41650" y="951288"/>
                  <a:pt x="121304" y="920148"/>
                  <a:pt x="55419" y="942109"/>
                </a:cubicBezTo>
                <a:cubicBezTo>
                  <a:pt x="33455" y="1007998"/>
                  <a:pt x="64599" y="928338"/>
                  <a:pt x="18473" y="997528"/>
                </a:cubicBezTo>
                <a:cubicBezTo>
                  <a:pt x="13175" y="1005476"/>
                  <a:pt x="1231" y="1057259"/>
                  <a:pt x="0" y="1062182"/>
                </a:cubicBezTo>
                <a:cubicBezTo>
                  <a:pt x="3079" y="1099128"/>
                  <a:pt x="-316" y="1137197"/>
                  <a:pt x="9237" y="1173019"/>
                </a:cubicBezTo>
                <a:cubicBezTo>
                  <a:pt x="12603" y="1185640"/>
                  <a:pt x="28445" y="1190810"/>
                  <a:pt x="36946" y="1200728"/>
                </a:cubicBezTo>
                <a:cubicBezTo>
                  <a:pt x="65761" y="1234346"/>
                  <a:pt x="59481" y="1238478"/>
                  <a:pt x="92364" y="1265382"/>
                </a:cubicBezTo>
                <a:cubicBezTo>
                  <a:pt x="116193" y="1284878"/>
                  <a:pt x="144485" y="1299030"/>
                  <a:pt x="166255" y="1320800"/>
                </a:cubicBezTo>
                <a:cubicBezTo>
                  <a:pt x="175491" y="1330036"/>
                  <a:pt x="183096" y="1341263"/>
                  <a:pt x="193964" y="1348509"/>
                </a:cubicBezTo>
                <a:cubicBezTo>
                  <a:pt x="267722" y="1397682"/>
                  <a:pt x="173076" y="1310814"/>
                  <a:pt x="249382" y="1376219"/>
                </a:cubicBezTo>
                <a:cubicBezTo>
                  <a:pt x="262605" y="1387553"/>
                  <a:pt x="271394" y="1404203"/>
                  <a:pt x="286328" y="1413164"/>
                </a:cubicBezTo>
                <a:cubicBezTo>
                  <a:pt x="303025" y="1423182"/>
                  <a:pt x="325544" y="1420836"/>
                  <a:pt x="341746" y="1431637"/>
                </a:cubicBezTo>
                <a:cubicBezTo>
                  <a:pt x="350982" y="1437794"/>
                  <a:pt x="359311" y="1445601"/>
                  <a:pt x="369455" y="1450109"/>
                </a:cubicBezTo>
                <a:cubicBezTo>
                  <a:pt x="432172" y="1477983"/>
                  <a:pt x="458535" y="1471387"/>
                  <a:pt x="535709" y="1477819"/>
                </a:cubicBezTo>
                <a:cubicBezTo>
                  <a:pt x="575733" y="1493213"/>
                  <a:pt x="617427" y="1504822"/>
                  <a:pt x="655782" y="1524000"/>
                </a:cubicBezTo>
                <a:cubicBezTo>
                  <a:pt x="668097" y="1530158"/>
                  <a:pt x="680072" y="1537049"/>
                  <a:pt x="692728" y="1542473"/>
                </a:cubicBezTo>
                <a:cubicBezTo>
                  <a:pt x="701677" y="1546308"/>
                  <a:pt x="711370" y="1548161"/>
                  <a:pt x="720437" y="1551709"/>
                </a:cubicBezTo>
                <a:lnTo>
                  <a:pt x="905164" y="1625600"/>
                </a:lnTo>
                <a:cubicBezTo>
                  <a:pt x="920558" y="1631758"/>
                  <a:pt x="936517" y="1636658"/>
                  <a:pt x="951346" y="1644073"/>
                </a:cubicBezTo>
                <a:cubicBezTo>
                  <a:pt x="963661" y="1650231"/>
                  <a:pt x="975709" y="1656954"/>
                  <a:pt x="988291" y="1662546"/>
                </a:cubicBezTo>
                <a:cubicBezTo>
                  <a:pt x="1003442" y="1669280"/>
                  <a:pt x="1019980" y="1672967"/>
                  <a:pt x="1034473" y="1681019"/>
                </a:cubicBezTo>
                <a:cubicBezTo>
                  <a:pt x="1047930" y="1688495"/>
                  <a:pt x="1057650" y="1701844"/>
                  <a:pt x="1071419" y="1708728"/>
                </a:cubicBezTo>
                <a:cubicBezTo>
                  <a:pt x="1128562" y="1737299"/>
                  <a:pt x="1143770" y="1736180"/>
                  <a:pt x="1200728" y="1745673"/>
                </a:cubicBezTo>
                <a:cubicBezTo>
                  <a:pt x="1342584" y="1792957"/>
                  <a:pt x="1154643" y="1732492"/>
                  <a:pt x="1570182" y="1791855"/>
                </a:cubicBezTo>
                <a:cubicBezTo>
                  <a:pt x="1607882" y="1797241"/>
                  <a:pt x="1643912" y="1811001"/>
                  <a:pt x="1681019" y="1819564"/>
                </a:cubicBezTo>
                <a:cubicBezTo>
                  <a:pt x="1723972" y="1829476"/>
                  <a:pt x="1768010" y="1834930"/>
                  <a:pt x="1810328" y="1847273"/>
                </a:cubicBezTo>
                <a:cubicBezTo>
                  <a:pt x="1842161" y="1856558"/>
                  <a:pt x="1871071" y="1874234"/>
                  <a:pt x="1902691" y="1884219"/>
                </a:cubicBezTo>
                <a:cubicBezTo>
                  <a:pt x="1929759" y="1892767"/>
                  <a:pt x="1958469" y="1895094"/>
                  <a:pt x="1985819" y="1902691"/>
                </a:cubicBezTo>
                <a:cubicBezTo>
                  <a:pt x="2013961" y="1910508"/>
                  <a:pt x="2040700" y="1922967"/>
                  <a:pt x="2068946" y="1930400"/>
                </a:cubicBezTo>
                <a:cubicBezTo>
                  <a:pt x="2099310" y="1938390"/>
                  <a:pt x="2131322" y="1939567"/>
                  <a:pt x="2161309" y="1948873"/>
                </a:cubicBezTo>
                <a:cubicBezTo>
                  <a:pt x="2220848" y="1967351"/>
                  <a:pt x="2278270" y="1992067"/>
                  <a:pt x="2336800" y="2013528"/>
                </a:cubicBezTo>
                <a:cubicBezTo>
                  <a:pt x="2370634" y="2025934"/>
                  <a:pt x="2403064" y="2043406"/>
                  <a:pt x="2438400" y="2050473"/>
                </a:cubicBezTo>
                <a:lnTo>
                  <a:pt x="2530764" y="2068946"/>
                </a:lnTo>
                <a:cubicBezTo>
                  <a:pt x="2590800" y="2095629"/>
                  <a:pt x="2633077" y="2117614"/>
                  <a:pt x="2697019" y="2133600"/>
                </a:cubicBezTo>
                <a:cubicBezTo>
                  <a:pt x="2718139" y="2138880"/>
                  <a:pt x="2740122" y="2139758"/>
                  <a:pt x="2761673" y="2142837"/>
                </a:cubicBezTo>
                <a:cubicBezTo>
                  <a:pt x="2780146" y="2148994"/>
                  <a:pt x="2798118" y="2156931"/>
                  <a:pt x="2817091" y="2161309"/>
                </a:cubicBezTo>
                <a:cubicBezTo>
                  <a:pt x="2838304" y="2166204"/>
                  <a:pt x="2860272" y="2166967"/>
                  <a:pt x="2881746" y="2170546"/>
                </a:cubicBezTo>
                <a:cubicBezTo>
                  <a:pt x="2897231" y="2173127"/>
                  <a:pt x="2912443" y="2177201"/>
                  <a:pt x="2927928" y="2179782"/>
                </a:cubicBezTo>
                <a:cubicBezTo>
                  <a:pt x="2949402" y="2183361"/>
                  <a:pt x="2971295" y="2184458"/>
                  <a:pt x="2992582" y="2189019"/>
                </a:cubicBezTo>
                <a:cubicBezTo>
                  <a:pt x="3014498" y="2193715"/>
                  <a:pt x="3035492" y="2202055"/>
                  <a:pt x="3057237" y="2207491"/>
                </a:cubicBezTo>
                <a:cubicBezTo>
                  <a:pt x="3225538" y="2249566"/>
                  <a:pt x="2960740" y="2175771"/>
                  <a:pt x="3158837" y="2235200"/>
                </a:cubicBezTo>
                <a:cubicBezTo>
                  <a:pt x="3170996" y="2238848"/>
                  <a:pt x="3183576" y="2240950"/>
                  <a:pt x="3195782" y="2244437"/>
                </a:cubicBezTo>
                <a:cubicBezTo>
                  <a:pt x="3205143" y="2247112"/>
                  <a:pt x="3213756" y="2253521"/>
                  <a:pt x="3223491" y="2253673"/>
                </a:cubicBezTo>
                <a:lnTo>
                  <a:pt x="4378037" y="2262909"/>
                </a:lnTo>
                <a:cubicBezTo>
                  <a:pt x="4574630" y="2282570"/>
                  <a:pt x="4541777" y="2283114"/>
                  <a:pt x="4858328" y="2262909"/>
                </a:cubicBezTo>
                <a:cubicBezTo>
                  <a:pt x="4874874" y="2261853"/>
                  <a:pt x="4888928" y="2250103"/>
                  <a:pt x="4904509" y="2244437"/>
                </a:cubicBezTo>
                <a:cubicBezTo>
                  <a:pt x="4922809" y="2237783"/>
                  <a:pt x="4959928" y="2225964"/>
                  <a:pt x="4959928" y="2225964"/>
                </a:cubicBezTo>
                <a:cubicBezTo>
                  <a:pt x="4984558" y="2207491"/>
                  <a:pt x="5012049" y="2192316"/>
                  <a:pt x="5033819" y="2170546"/>
                </a:cubicBezTo>
                <a:cubicBezTo>
                  <a:pt x="5049518" y="2154847"/>
                  <a:pt x="5056705" y="2132311"/>
                  <a:pt x="5070764" y="2115128"/>
                </a:cubicBezTo>
                <a:cubicBezTo>
                  <a:pt x="5099242" y="2080322"/>
                  <a:pt x="5128601" y="2059622"/>
                  <a:pt x="5163128" y="2032000"/>
                </a:cubicBezTo>
                <a:cubicBezTo>
                  <a:pt x="5166207" y="2022764"/>
                  <a:pt x="5166199" y="2011826"/>
                  <a:pt x="5172364" y="2004291"/>
                </a:cubicBezTo>
                <a:lnTo>
                  <a:pt x="5273964" y="1902691"/>
                </a:lnTo>
                <a:cubicBezTo>
                  <a:pt x="5283200" y="1893455"/>
                  <a:pt x="5294427" y="1885850"/>
                  <a:pt x="5301673" y="1874982"/>
                </a:cubicBezTo>
                <a:cubicBezTo>
                  <a:pt x="5307831" y="1865746"/>
                  <a:pt x="5314263" y="1856686"/>
                  <a:pt x="5320146" y="1847273"/>
                </a:cubicBezTo>
                <a:cubicBezTo>
                  <a:pt x="5329661" y="1832049"/>
                  <a:pt x="5337084" y="1815453"/>
                  <a:pt x="5347855" y="1801091"/>
                </a:cubicBezTo>
                <a:cubicBezTo>
                  <a:pt x="5355692" y="1790641"/>
                  <a:pt x="5367545" y="1783693"/>
                  <a:pt x="5375564" y="1773382"/>
                </a:cubicBezTo>
                <a:cubicBezTo>
                  <a:pt x="5389194" y="1755857"/>
                  <a:pt x="5400194" y="1736437"/>
                  <a:pt x="5412509" y="1717964"/>
                </a:cubicBezTo>
                <a:cubicBezTo>
                  <a:pt x="5418667" y="1708728"/>
                  <a:pt x="5424047" y="1698923"/>
                  <a:pt x="5430982" y="1690255"/>
                </a:cubicBezTo>
                <a:cubicBezTo>
                  <a:pt x="5443297" y="1674861"/>
                  <a:pt x="5456333" y="1660016"/>
                  <a:pt x="5467928" y="1644073"/>
                </a:cubicBezTo>
                <a:cubicBezTo>
                  <a:pt x="5480986" y="1626118"/>
                  <a:pt x="5492558" y="1607128"/>
                  <a:pt x="5504873" y="1588655"/>
                </a:cubicBezTo>
                <a:cubicBezTo>
                  <a:pt x="5520678" y="1564948"/>
                  <a:pt x="5531165" y="1551701"/>
                  <a:pt x="5541819" y="1524000"/>
                </a:cubicBezTo>
                <a:cubicBezTo>
                  <a:pt x="5552304" y="1496739"/>
                  <a:pt x="5556466" y="1466997"/>
                  <a:pt x="5569528" y="1440873"/>
                </a:cubicBezTo>
                <a:cubicBezTo>
                  <a:pt x="5575685" y="1428558"/>
                  <a:pt x="5581169" y="1415882"/>
                  <a:pt x="5588000" y="1403928"/>
                </a:cubicBezTo>
                <a:cubicBezTo>
                  <a:pt x="5610219" y="1365045"/>
                  <a:pt x="5606336" y="1385798"/>
                  <a:pt x="5624946" y="1339273"/>
                </a:cubicBezTo>
                <a:cubicBezTo>
                  <a:pt x="5632178" y="1321194"/>
                  <a:pt x="5636938" y="1302217"/>
                  <a:pt x="5643419" y="1283855"/>
                </a:cubicBezTo>
                <a:cubicBezTo>
                  <a:pt x="5680906" y="1177642"/>
                  <a:pt x="5665839" y="1211305"/>
                  <a:pt x="5698837" y="1145309"/>
                </a:cubicBezTo>
                <a:cubicBezTo>
                  <a:pt x="5704994" y="1120679"/>
                  <a:pt x="5713718" y="1096552"/>
                  <a:pt x="5717309" y="1071419"/>
                </a:cubicBezTo>
                <a:cubicBezTo>
                  <a:pt x="5719400" y="1056784"/>
                  <a:pt x="5729031" y="980836"/>
                  <a:pt x="5735782" y="960582"/>
                </a:cubicBezTo>
                <a:cubicBezTo>
                  <a:pt x="5740136" y="947520"/>
                  <a:pt x="5748097" y="935952"/>
                  <a:pt x="5754255" y="923637"/>
                </a:cubicBezTo>
                <a:cubicBezTo>
                  <a:pt x="5757334" y="911322"/>
                  <a:pt x="5759843" y="898850"/>
                  <a:pt x="5763491" y="886691"/>
                </a:cubicBezTo>
                <a:cubicBezTo>
                  <a:pt x="5769086" y="868040"/>
                  <a:pt x="5778145" y="850367"/>
                  <a:pt x="5781964" y="831273"/>
                </a:cubicBezTo>
                <a:cubicBezTo>
                  <a:pt x="5785043" y="815879"/>
                  <a:pt x="5787069" y="800237"/>
                  <a:pt x="5791200" y="785091"/>
                </a:cubicBezTo>
                <a:cubicBezTo>
                  <a:pt x="5813840" y="702076"/>
                  <a:pt x="5803357" y="757857"/>
                  <a:pt x="5828146" y="683491"/>
                </a:cubicBezTo>
                <a:cubicBezTo>
                  <a:pt x="5832160" y="671448"/>
                  <a:pt x="5833895" y="658752"/>
                  <a:pt x="5837382" y="646546"/>
                </a:cubicBezTo>
                <a:cubicBezTo>
                  <a:pt x="5840057" y="637185"/>
                  <a:pt x="5843540" y="628073"/>
                  <a:pt x="5846619" y="618837"/>
                </a:cubicBezTo>
                <a:cubicBezTo>
                  <a:pt x="5849698" y="600364"/>
                  <a:pt x="5851931" y="581731"/>
                  <a:pt x="5855855" y="563419"/>
                </a:cubicBezTo>
                <a:cubicBezTo>
                  <a:pt x="5861175" y="538594"/>
                  <a:pt x="5874328" y="489528"/>
                  <a:pt x="5874328" y="489528"/>
                </a:cubicBezTo>
                <a:cubicBezTo>
                  <a:pt x="5871249" y="387928"/>
                  <a:pt x="5870729" y="286218"/>
                  <a:pt x="5865091" y="184728"/>
                </a:cubicBezTo>
                <a:cubicBezTo>
                  <a:pt x="5864551" y="175007"/>
                  <a:pt x="5860209" y="165727"/>
                  <a:pt x="5855855" y="157019"/>
                </a:cubicBezTo>
                <a:cubicBezTo>
                  <a:pt x="5850891" y="147090"/>
                  <a:pt x="5843540" y="138546"/>
                  <a:pt x="5837382" y="129309"/>
                </a:cubicBezTo>
                <a:cubicBezTo>
                  <a:pt x="5816732" y="67360"/>
                  <a:pt x="5836325" y="82599"/>
                  <a:pt x="5800437" y="6465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C2F751D-CC39-48F8-AADC-5C4B99040643}"/>
              </a:ext>
            </a:extLst>
          </p:cNvPr>
          <p:cNvSpPr txBox="1"/>
          <p:nvPr/>
        </p:nvSpPr>
        <p:spPr>
          <a:xfrm>
            <a:off x="7722619" y="4249048"/>
            <a:ext cx="2909455" cy="923330"/>
          </a:xfrm>
          <a:prstGeom prst="rect">
            <a:avLst/>
          </a:prstGeom>
          <a:noFill/>
        </p:spPr>
        <p:txBody>
          <a:bodyPr wrap="square" rtlCol="0">
            <a:spAutoFit/>
          </a:bodyPr>
          <a:lstStyle/>
          <a:p>
            <a:r>
              <a:rPr lang="en-US" dirty="0">
                <a:solidFill>
                  <a:srgbClr val="FF0000"/>
                </a:solidFill>
              </a:rPr>
              <a:t>Called Customer Service But Had Difficulty Requiring Escalation and Wasting Time</a:t>
            </a:r>
          </a:p>
        </p:txBody>
      </p:sp>
      <p:sp>
        <p:nvSpPr>
          <p:cNvPr id="8" name="Freeform: Shape 7">
            <a:extLst>
              <a:ext uri="{FF2B5EF4-FFF2-40B4-BE49-F238E27FC236}">
                <a16:creationId xmlns:a16="http://schemas.microsoft.com/office/drawing/2014/main" id="{5A059346-13AF-484B-8EF2-88476AA9046E}"/>
              </a:ext>
            </a:extLst>
          </p:cNvPr>
          <p:cNvSpPr/>
          <p:nvPr/>
        </p:nvSpPr>
        <p:spPr>
          <a:xfrm>
            <a:off x="3466727" y="1182702"/>
            <a:ext cx="5310909" cy="1847273"/>
          </a:xfrm>
          <a:custGeom>
            <a:avLst/>
            <a:gdLst>
              <a:gd name="connsiteX0" fmla="*/ 4701309 w 5310909"/>
              <a:gd name="connsiteY0" fmla="*/ 157018 h 1847273"/>
              <a:gd name="connsiteX1" fmla="*/ 4424218 w 5310909"/>
              <a:gd name="connsiteY1" fmla="*/ 175491 h 1847273"/>
              <a:gd name="connsiteX2" fmla="*/ 4359563 w 5310909"/>
              <a:gd name="connsiteY2" fmla="*/ 184728 h 1847273"/>
              <a:gd name="connsiteX3" fmla="*/ 4267200 w 5310909"/>
              <a:gd name="connsiteY3" fmla="*/ 193964 h 1847273"/>
              <a:gd name="connsiteX4" fmla="*/ 4165600 w 5310909"/>
              <a:gd name="connsiteY4" fmla="*/ 212437 h 1847273"/>
              <a:gd name="connsiteX5" fmla="*/ 4137890 w 5310909"/>
              <a:gd name="connsiteY5" fmla="*/ 221673 h 1847273"/>
              <a:gd name="connsiteX6" fmla="*/ 4027054 w 5310909"/>
              <a:gd name="connsiteY6" fmla="*/ 240146 h 1847273"/>
              <a:gd name="connsiteX7" fmla="*/ 3685309 w 5310909"/>
              <a:gd name="connsiteY7" fmla="*/ 193964 h 1847273"/>
              <a:gd name="connsiteX8" fmla="*/ 3611418 w 5310909"/>
              <a:gd name="connsiteY8" fmla="*/ 157018 h 1847273"/>
              <a:gd name="connsiteX9" fmla="*/ 3482109 w 5310909"/>
              <a:gd name="connsiteY9" fmla="*/ 73891 h 1847273"/>
              <a:gd name="connsiteX10" fmla="*/ 3408218 w 5310909"/>
              <a:gd name="connsiteY10" fmla="*/ 55418 h 1847273"/>
              <a:gd name="connsiteX11" fmla="*/ 3343563 w 5310909"/>
              <a:gd name="connsiteY11" fmla="*/ 36946 h 1847273"/>
              <a:gd name="connsiteX12" fmla="*/ 3297381 w 5310909"/>
              <a:gd name="connsiteY12" fmla="*/ 18473 h 1847273"/>
              <a:gd name="connsiteX13" fmla="*/ 3241963 w 5310909"/>
              <a:gd name="connsiteY13" fmla="*/ 9237 h 1847273"/>
              <a:gd name="connsiteX14" fmla="*/ 3195781 w 5310909"/>
              <a:gd name="connsiteY14" fmla="*/ 0 h 1847273"/>
              <a:gd name="connsiteX15" fmla="*/ 2761672 w 5310909"/>
              <a:gd name="connsiteY15" fmla="*/ 9237 h 1847273"/>
              <a:gd name="connsiteX16" fmla="*/ 2697018 w 5310909"/>
              <a:gd name="connsiteY16" fmla="*/ 27709 h 1847273"/>
              <a:gd name="connsiteX17" fmla="*/ 2595418 w 5310909"/>
              <a:gd name="connsiteY17" fmla="*/ 55418 h 1847273"/>
              <a:gd name="connsiteX18" fmla="*/ 2549236 w 5310909"/>
              <a:gd name="connsiteY18" fmla="*/ 83128 h 1847273"/>
              <a:gd name="connsiteX19" fmla="*/ 2503054 w 5310909"/>
              <a:gd name="connsiteY19" fmla="*/ 101600 h 1847273"/>
              <a:gd name="connsiteX20" fmla="*/ 2466109 w 5310909"/>
              <a:gd name="connsiteY20" fmla="*/ 120073 h 1847273"/>
              <a:gd name="connsiteX21" fmla="*/ 2410690 w 5310909"/>
              <a:gd name="connsiteY21" fmla="*/ 157018 h 1847273"/>
              <a:gd name="connsiteX22" fmla="*/ 2355272 w 5310909"/>
              <a:gd name="connsiteY22" fmla="*/ 166255 h 1847273"/>
              <a:gd name="connsiteX23" fmla="*/ 2309090 w 5310909"/>
              <a:gd name="connsiteY23" fmla="*/ 203200 h 1847273"/>
              <a:gd name="connsiteX24" fmla="*/ 2281381 w 5310909"/>
              <a:gd name="connsiteY24" fmla="*/ 221673 h 1847273"/>
              <a:gd name="connsiteX25" fmla="*/ 1911927 w 5310909"/>
              <a:gd name="connsiteY25" fmla="*/ 323273 h 1847273"/>
              <a:gd name="connsiteX26" fmla="*/ 1653309 w 5310909"/>
              <a:gd name="connsiteY26" fmla="*/ 397164 h 1847273"/>
              <a:gd name="connsiteX27" fmla="*/ 1542472 w 5310909"/>
              <a:gd name="connsiteY27" fmla="*/ 434109 h 1847273"/>
              <a:gd name="connsiteX28" fmla="*/ 1357745 w 5310909"/>
              <a:gd name="connsiteY28" fmla="*/ 480291 h 1847273"/>
              <a:gd name="connsiteX29" fmla="*/ 1256145 w 5310909"/>
              <a:gd name="connsiteY29" fmla="*/ 508000 h 1847273"/>
              <a:gd name="connsiteX30" fmla="*/ 1173018 w 5310909"/>
              <a:gd name="connsiteY30" fmla="*/ 526473 h 1847273"/>
              <a:gd name="connsiteX31" fmla="*/ 1062181 w 5310909"/>
              <a:gd name="connsiteY31" fmla="*/ 572655 h 1847273"/>
              <a:gd name="connsiteX32" fmla="*/ 1006763 w 5310909"/>
              <a:gd name="connsiteY32" fmla="*/ 591128 h 1847273"/>
              <a:gd name="connsiteX33" fmla="*/ 979054 w 5310909"/>
              <a:gd name="connsiteY33" fmla="*/ 609600 h 1847273"/>
              <a:gd name="connsiteX34" fmla="*/ 942109 w 5310909"/>
              <a:gd name="connsiteY34" fmla="*/ 628073 h 1847273"/>
              <a:gd name="connsiteX35" fmla="*/ 868218 w 5310909"/>
              <a:gd name="connsiteY35" fmla="*/ 683491 h 1847273"/>
              <a:gd name="connsiteX36" fmla="*/ 840509 w 5310909"/>
              <a:gd name="connsiteY36" fmla="*/ 692728 h 1847273"/>
              <a:gd name="connsiteX37" fmla="*/ 794327 w 5310909"/>
              <a:gd name="connsiteY37" fmla="*/ 720437 h 1847273"/>
              <a:gd name="connsiteX38" fmla="*/ 766618 w 5310909"/>
              <a:gd name="connsiteY38" fmla="*/ 738909 h 1847273"/>
              <a:gd name="connsiteX39" fmla="*/ 729672 w 5310909"/>
              <a:gd name="connsiteY39" fmla="*/ 748146 h 1847273"/>
              <a:gd name="connsiteX40" fmla="*/ 443345 w 5310909"/>
              <a:gd name="connsiteY40" fmla="*/ 868218 h 1847273"/>
              <a:gd name="connsiteX41" fmla="*/ 341745 w 5310909"/>
              <a:gd name="connsiteY41" fmla="*/ 932873 h 1847273"/>
              <a:gd name="connsiteX42" fmla="*/ 314036 w 5310909"/>
              <a:gd name="connsiteY42" fmla="*/ 960582 h 1847273"/>
              <a:gd name="connsiteX43" fmla="*/ 277090 w 5310909"/>
              <a:gd name="connsiteY43" fmla="*/ 979055 h 1847273"/>
              <a:gd name="connsiteX44" fmla="*/ 221672 w 5310909"/>
              <a:gd name="connsiteY44" fmla="*/ 1034473 h 1847273"/>
              <a:gd name="connsiteX45" fmla="*/ 138545 w 5310909"/>
              <a:gd name="connsiteY45" fmla="*/ 1126837 h 1847273"/>
              <a:gd name="connsiteX46" fmla="*/ 64654 w 5310909"/>
              <a:gd name="connsiteY46" fmla="*/ 1209964 h 1847273"/>
              <a:gd name="connsiteX47" fmla="*/ 27709 w 5310909"/>
              <a:gd name="connsiteY47" fmla="*/ 1274618 h 1847273"/>
              <a:gd name="connsiteX48" fmla="*/ 18472 w 5310909"/>
              <a:gd name="connsiteY48" fmla="*/ 1302328 h 1847273"/>
              <a:gd name="connsiteX49" fmla="*/ 0 w 5310909"/>
              <a:gd name="connsiteY49" fmla="*/ 1330037 h 1847273"/>
              <a:gd name="connsiteX50" fmla="*/ 9236 w 5310909"/>
              <a:gd name="connsiteY50" fmla="*/ 1662546 h 1847273"/>
              <a:gd name="connsiteX51" fmla="*/ 46181 w 5310909"/>
              <a:gd name="connsiteY51" fmla="*/ 1699491 h 1847273"/>
              <a:gd name="connsiteX52" fmla="*/ 64654 w 5310909"/>
              <a:gd name="connsiteY52" fmla="*/ 1727200 h 1847273"/>
              <a:gd name="connsiteX53" fmla="*/ 92363 w 5310909"/>
              <a:gd name="connsiteY53" fmla="*/ 1745673 h 1847273"/>
              <a:gd name="connsiteX54" fmla="*/ 120072 w 5310909"/>
              <a:gd name="connsiteY54" fmla="*/ 1773382 h 1847273"/>
              <a:gd name="connsiteX55" fmla="*/ 212436 w 5310909"/>
              <a:gd name="connsiteY55" fmla="*/ 1838037 h 1847273"/>
              <a:gd name="connsiteX56" fmla="*/ 240145 w 5310909"/>
              <a:gd name="connsiteY56" fmla="*/ 1847273 h 1847273"/>
              <a:gd name="connsiteX57" fmla="*/ 757381 w 5310909"/>
              <a:gd name="connsiteY57" fmla="*/ 1838037 h 1847273"/>
              <a:gd name="connsiteX58" fmla="*/ 812800 w 5310909"/>
              <a:gd name="connsiteY58" fmla="*/ 1819564 h 1847273"/>
              <a:gd name="connsiteX59" fmla="*/ 849745 w 5310909"/>
              <a:gd name="connsiteY59" fmla="*/ 1810328 h 1847273"/>
              <a:gd name="connsiteX60" fmla="*/ 877454 w 5310909"/>
              <a:gd name="connsiteY60" fmla="*/ 1801091 h 1847273"/>
              <a:gd name="connsiteX61" fmla="*/ 923636 w 5310909"/>
              <a:gd name="connsiteY61" fmla="*/ 1791855 h 1847273"/>
              <a:gd name="connsiteX62" fmla="*/ 1330036 w 5310909"/>
              <a:gd name="connsiteY62" fmla="*/ 1764146 h 1847273"/>
              <a:gd name="connsiteX63" fmla="*/ 1514763 w 5310909"/>
              <a:gd name="connsiteY63" fmla="*/ 1699491 h 1847273"/>
              <a:gd name="connsiteX64" fmla="*/ 1727200 w 5310909"/>
              <a:gd name="connsiteY64" fmla="*/ 1653309 h 1847273"/>
              <a:gd name="connsiteX65" fmla="*/ 1884218 w 5310909"/>
              <a:gd name="connsiteY65" fmla="*/ 1625600 h 1847273"/>
              <a:gd name="connsiteX66" fmla="*/ 1930400 w 5310909"/>
              <a:gd name="connsiteY66" fmla="*/ 1616364 h 1847273"/>
              <a:gd name="connsiteX67" fmla="*/ 2124363 w 5310909"/>
              <a:gd name="connsiteY67" fmla="*/ 1607128 h 1847273"/>
              <a:gd name="connsiteX68" fmla="*/ 2235200 w 5310909"/>
              <a:gd name="connsiteY68" fmla="*/ 1597891 h 1847273"/>
              <a:gd name="connsiteX69" fmla="*/ 2382981 w 5310909"/>
              <a:gd name="connsiteY69" fmla="*/ 1588655 h 1847273"/>
              <a:gd name="connsiteX70" fmla="*/ 2558472 w 5310909"/>
              <a:gd name="connsiteY70" fmla="*/ 1570182 h 1847273"/>
              <a:gd name="connsiteX71" fmla="*/ 2632363 w 5310909"/>
              <a:gd name="connsiteY71" fmla="*/ 1551709 h 1847273"/>
              <a:gd name="connsiteX72" fmla="*/ 2669309 w 5310909"/>
              <a:gd name="connsiteY72" fmla="*/ 1542473 h 1847273"/>
              <a:gd name="connsiteX73" fmla="*/ 2770909 w 5310909"/>
              <a:gd name="connsiteY73" fmla="*/ 1533237 h 1847273"/>
              <a:gd name="connsiteX74" fmla="*/ 2900218 w 5310909"/>
              <a:gd name="connsiteY74" fmla="*/ 1514764 h 1847273"/>
              <a:gd name="connsiteX75" fmla="*/ 2937163 w 5310909"/>
              <a:gd name="connsiteY75" fmla="*/ 1505528 h 1847273"/>
              <a:gd name="connsiteX76" fmla="*/ 2974109 w 5310909"/>
              <a:gd name="connsiteY76" fmla="*/ 1450109 h 1847273"/>
              <a:gd name="connsiteX77" fmla="*/ 3103418 w 5310909"/>
              <a:gd name="connsiteY77" fmla="*/ 1394691 h 1847273"/>
              <a:gd name="connsiteX78" fmla="*/ 3177309 w 5310909"/>
              <a:gd name="connsiteY78" fmla="*/ 1357746 h 1847273"/>
              <a:gd name="connsiteX79" fmla="*/ 3241963 w 5310909"/>
              <a:gd name="connsiteY79" fmla="*/ 1339273 h 1847273"/>
              <a:gd name="connsiteX80" fmla="*/ 3297381 w 5310909"/>
              <a:gd name="connsiteY80" fmla="*/ 1320800 h 1847273"/>
              <a:gd name="connsiteX81" fmla="*/ 3362036 w 5310909"/>
              <a:gd name="connsiteY81" fmla="*/ 1293091 h 1847273"/>
              <a:gd name="connsiteX82" fmla="*/ 3408218 w 5310909"/>
              <a:gd name="connsiteY82" fmla="*/ 1283855 h 1847273"/>
              <a:gd name="connsiteX83" fmla="*/ 3537527 w 5310909"/>
              <a:gd name="connsiteY83" fmla="*/ 1265382 h 1847273"/>
              <a:gd name="connsiteX84" fmla="*/ 3639127 w 5310909"/>
              <a:gd name="connsiteY84" fmla="*/ 1246909 h 1847273"/>
              <a:gd name="connsiteX85" fmla="*/ 3703781 w 5310909"/>
              <a:gd name="connsiteY85" fmla="*/ 1228437 h 1847273"/>
              <a:gd name="connsiteX86" fmla="*/ 3805381 w 5310909"/>
              <a:gd name="connsiteY86" fmla="*/ 1219200 h 1847273"/>
              <a:gd name="connsiteX87" fmla="*/ 3897745 w 5310909"/>
              <a:gd name="connsiteY87" fmla="*/ 1200728 h 1847273"/>
              <a:gd name="connsiteX88" fmla="*/ 3953163 w 5310909"/>
              <a:gd name="connsiteY88" fmla="*/ 1191491 h 1847273"/>
              <a:gd name="connsiteX89" fmla="*/ 4110181 w 5310909"/>
              <a:gd name="connsiteY89" fmla="*/ 1173018 h 1847273"/>
              <a:gd name="connsiteX90" fmla="*/ 4147127 w 5310909"/>
              <a:gd name="connsiteY90" fmla="*/ 1163782 h 1847273"/>
              <a:gd name="connsiteX91" fmla="*/ 4294909 w 5310909"/>
              <a:gd name="connsiteY91" fmla="*/ 1182255 h 1847273"/>
              <a:gd name="connsiteX92" fmla="*/ 4350327 w 5310909"/>
              <a:gd name="connsiteY92" fmla="*/ 1200728 h 1847273"/>
              <a:gd name="connsiteX93" fmla="*/ 4442690 w 5310909"/>
              <a:gd name="connsiteY93" fmla="*/ 1237673 h 1847273"/>
              <a:gd name="connsiteX94" fmla="*/ 4618181 w 5310909"/>
              <a:gd name="connsiteY94" fmla="*/ 1265382 h 1847273"/>
              <a:gd name="connsiteX95" fmla="*/ 5144654 w 5310909"/>
              <a:gd name="connsiteY95" fmla="*/ 1256146 h 1847273"/>
              <a:gd name="connsiteX96" fmla="*/ 5218545 w 5310909"/>
              <a:gd name="connsiteY96" fmla="*/ 1219200 h 1847273"/>
              <a:gd name="connsiteX97" fmla="*/ 5273963 w 5310909"/>
              <a:gd name="connsiteY97" fmla="*/ 1163782 h 1847273"/>
              <a:gd name="connsiteX98" fmla="*/ 5283200 w 5310909"/>
              <a:gd name="connsiteY98" fmla="*/ 1136073 h 1847273"/>
              <a:gd name="connsiteX99" fmla="*/ 5301672 w 5310909"/>
              <a:gd name="connsiteY99" fmla="*/ 1108364 h 1847273"/>
              <a:gd name="connsiteX100" fmla="*/ 5310909 w 5310909"/>
              <a:gd name="connsiteY100" fmla="*/ 1043709 h 1847273"/>
              <a:gd name="connsiteX101" fmla="*/ 5301672 w 5310909"/>
              <a:gd name="connsiteY101" fmla="*/ 812800 h 1847273"/>
              <a:gd name="connsiteX102" fmla="*/ 5264727 w 5310909"/>
              <a:gd name="connsiteY102" fmla="*/ 757382 h 1847273"/>
              <a:gd name="connsiteX103" fmla="*/ 5190836 w 5310909"/>
              <a:gd name="connsiteY103" fmla="*/ 655782 h 1847273"/>
              <a:gd name="connsiteX104" fmla="*/ 5135418 w 5310909"/>
              <a:gd name="connsiteY104" fmla="*/ 526473 h 1847273"/>
              <a:gd name="connsiteX105" fmla="*/ 5107709 w 5310909"/>
              <a:gd name="connsiteY105" fmla="*/ 489528 h 1847273"/>
              <a:gd name="connsiteX106" fmla="*/ 5080000 w 5310909"/>
              <a:gd name="connsiteY106" fmla="*/ 471055 h 1847273"/>
              <a:gd name="connsiteX107" fmla="*/ 5070763 w 5310909"/>
              <a:gd name="connsiteY107" fmla="*/ 434109 h 1847273"/>
              <a:gd name="connsiteX108" fmla="*/ 5033818 w 5310909"/>
              <a:gd name="connsiteY108" fmla="*/ 406400 h 1847273"/>
              <a:gd name="connsiteX109" fmla="*/ 5006109 w 5310909"/>
              <a:gd name="connsiteY109" fmla="*/ 369455 h 1847273"/>
              <a:gd name="connsiteX110" fmla="*/ 4969163 w 5310909"/>
              <a:gd name="connsiteY110" fmla="*/ 341746 h 1847273"/>
              <a:gd name="connsiteX111" fmla="*/ 4904509 w 5310909"/>
              <a:gd name="connsiteY111" fmla="*/ 258618 h 1847273"/>
              <a:gd name="connsiteX112" fmla="*/ 4821381 w 5310909"/>
              <a:gd name="connsiteY112" fmla="*/ 221673 h 1847273"/>
              <a:gd name="connsiteX113" fmla="*/ 4738254 w 5310909"/>
              <a:gd name="connsiteY113" fmla="*/ 203200 h 1847273"/>
              <a:gd name="connsiteX114" fmla="*/ 4664363 w 5310909"/>
              <a:gd name="connsiteY114" fmla="*/ 230909 h 184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5310909" h="1847273">
                <a:moveTo>
                  <a:pt x="4701309" y="157018"/>
                </a:moveTo>
                <a:cubicBezTo>
                  <a:pt x="4544596" y="179407"/>
                  <a:pt x="4729679" y="155127"/>
                  <a:pt x="4424218" y="175491"/>
                </a:cubicBezTo>
                <a:cubicBezTo>
                  <a:pt x="4402496" y="176939"/>
                  <a:pt x="4381184" y="182184"/>
                  <a:pt x="4359563" y="184728"/>
                </a:cubicBezTo>
                <a:cubicBezTo>
                  <a:pt x="4328834" y="188343"/>
                  <a:pt x="4297902" y="190126"/>
                  <a:pt x="4267200" y="193964"/>
                </a:cubicBezTo>
                <a:cubicBezTo>
                  <a:pt x="4250716" y="196024"/>
                  <a:pt x="4184527" y="207705"/>
                  <a:pt x="4165600" y="212437"/>
                </a:cubicBezTo>
                <a:cubicBezTo>
                  <a:pt x="4156154" y="214798"/>
                  <a:pt x="4147437" y="219764"/>
                  <a:pt x="4137890" y="221673"/>
                </a:cubicBezTo>
                <a:cubicBezTo>
                  <a:pt x="4101162" y="229018"/>
                  <a:pt x="4027054" y="240146"/>
                  <a:pt x="4027054" y="240146"/>
                </a:cubicBezTo>
                <a:cubicBezTo>
                  <a:pt x="3913139" y="224752"/>
                  <a:pt x="3798027" y="216508"/>
                  <a:pt x="3685309" y="193964"/>
                </a:cubicBezTo>
                <a:cubicBezTo>
                  <a:pt x="3658306" y="188563"/>
                  <a:pt x="3635031" y="171186"/>
                  <a:pt x="3611418" y="157018"/>
                </a:cubicBezTo>
                <a:cubicBezTo>
                  <a:pt x="3558247" y="125116"/>
                  <a:pt x="3540064" y="97073"/>
                  <a:pt x="3482109" y="73891"/>
                </a:cubicBezTo>
                <a:cubicBezTo>
                  <a:pt x="3458537" y="64462"/>
                  <a:pt x="3432749" y="61960"/>
                  <a:pt x="3408218" y="55418"/>
                </a:cubicBezTo>
                <a:cubicBezTo>
                  <a:pt x="3386561" y="49643"/>
                  <a:pt x="3364827" y="44034"/>
                  <a:pt x="3343563" y="36946"/>
                </a:cubicBezTo>
                <a:cubicBezTo>
                  <a:pt x="3327834" y="31703"/>
                  <a:pt x="3313377" y="22835"/>
                  <a:pt x="3297381" y="18473"/>
                </a:cubicBezTo>
                <a:cubicBezTo>
                  <a:pt x="3279313" y="13545"/>
                  <a:pt x="3260388" y="12587"/>
                  <a:pt x="3241963" y="9237"/>
                </a:cubicBezTo>
                <a:cubicBezTo>
                  <a:pt x="3226517" y="6429"/>
                  <a:pt x="3211175" y="3079"/>
                  <a:pt x="3195781" y="0"/>
                </a:cubicBezTo>
                <a:lnTo>
                  <a:pt x="2761672" y="9237"/>
                </a:lnTo>
                <a:cubicBezTo>
                  <a:pt x="2741183" y="10040"/>
                  <a:pt x="2716904" y="22737"/>
                  <a:pt x="2697018" y="27709"/>
                </a:cubicBezTo>
                <a:cubicBezTo>
                  <a:pt x="2649386" y="39617"/>
                  <a:pt x="2643846" y="33405"/>
                  <a:pt x="2595418" y="55418"/>
                </a:cubicBezTo>
                <a:cubicBezTo>
                  <a:pt x="2579075" y="62847"/>
                  <a:pt x="2565293" y="75099"/>
                  <a:pt x="2549236" y="83128"/>
                </a:cubicBezTo>
                <a:cubicBezTo>
                  <a:pt x="2534407" y="90543"/>
                  <a:pt x="2518205" y="94866"/>
                  <a:pt x="2503054" y="101600"/>
                </a:cubicBezTo>
                <a:cubicBezTo>
                  <a:pt x="2490472" y="107192"/>
                  <a:pt x="2477916" y="112989"/>
                  <a:pt x="2466109" y="120073"/>
                </a:cubicBezTo>
                <a:cubicBezTo>
                  <a:pt x="2447071" y="131496"/>
                  <a:pt x="2431184" y="148479"/>
                  <a:pt x="2410690" y="157018"/>
                </a:cubicBezTo>
                <a:cubicBezTo>
                  <a:pt x="2393403" y="164221"/>
                  <a:pt x="2373745" y="163176"/>
                  <a:pt x="2355272" y="166255"/>
                </a:cubicBezTo>
                <a:cubicBezTo>
                  <a:pt x="2339878" y="178570"/>
                  <a:pt x="2324861" y="191372"/>
                  <a:pt x="2309090" y="203200"/>
                </a:cubicBezTo>
                <a:cubicBezTo>
                  <a:pt x="2300209" y="209860"/>
                  <a:pt x="2291871" y="218042"/>
                  <a:pt x="2281381" y="221673"/>
                </a:cubicBezTo>
                <a:cubicBezTo>
                  <a:pt x="2031824" y="308059"/>
                  <a:pt x="2130596" y="264961"/>
                  <a:pt x="1911927" y="323273"/>
                </a:cubicBezTo>
                <a:cubicBezTo>
                  <a:pt x="1825299" y="346374"/>
                  <a:pt x="1738364" y="368813"/>
                  <a:pt x="1653309" y="397164"/>
                </a:cubicBezTo>
                <a:cubicBezTo>
                  <a:pt x="1616363" y="409479"/>
                  <a:pt x="1579962" y="423565"/>
                  <a:pt x="1542472" y="434109"/>
                </a:cubicBezTo>
                <a:cubicBezTo>
                  <a:pt x="1481372" y="451293"/>
                  <a:pt x="1419202" y="464431"/>
                  <a:pt x="1357745" y="480291"/>
                </a:cubicBezTo>
                <a:cubicBezTo>
                  <a:pt x="1323755" y="489063"/>
                  <a:pt x="1290413" y="500385"/>
                  <a:pt x="1256145" y="508000"/>
                </a:cubicBezTo>
                <a:cubicBezTo>
                  <a:pt x="1228436" y="514158"/>
                  <a:pt x="1199946" y="517497"/>
                  <a:pt x="1173018" y="526473"/>
                </a:cubicBezTo>
                <a:cubicBezTo>
                  <a:pt x="1135047" y="539130"/>
                  <a:pt x="1100151" y="559998"/>
                  <a:pt x="1062181" y="572655"/>
                </a:cubicBezTo>
                <a:cubicBezTo>
                  <a:pt x="1043708" y="578813"/>
                  <a:pt x="1024557" y="583220"/>
                  <a:pt x="1006763" y="591128"/>
                </a:cubicBezTo>
                <a:cubicBezTo>
                  <a:pt x="996619" y="595636"/>
                  <a:pt x="988692" y="604093"/>
                  <a:pt x="979054" y="609600"/>
                </a:cubicBezTo>
                <a:cubicBezTo>
                  <a:pt x="967099" y="616431"/>
                  <a:pt x="954063" y="621242"/>
                  <a:pt x="942109" y="628073"/>
                </a:cubicBezTo>
                <a:cubicBezTo>
                  <a:pt x="875527" y="666121"/>
                  <a:pt x="962974" y="624269"/>
                  <a:pt x="868218" y="683491"/>
                </a:cubicBezTo>
                <a:cubicBezTo>
                  <a:pt x="859962" y="688651"/>
                  <a:pt x="849217" y="688374"/>
                  <a:pt x="840509" y="692728"/>
                </a:cubicBezTo>
                <a:cubicBezTo>
                  <a:pt x="824452" y="700757"/>
                  <a:pt x="809551" y="710922"/>
                  <a:pt x="794327" y="720437"/>
                </a:cubicBezTo>
                <a:cubicBezTo>
                  <a:pt x="784914" y="726320"/>
                  <a:pt x="776821" y="734536"/>
                  <a:pt x="766618" y="738909"/>
                </a:cubicBezTo>
                <a:cubicBezTo>
                  <a:pt x="754950" y="743910"/>
                  <a:pt x="741363" y="743200"/>
                  <a:pt x="729672" y="748146"/>
                </a:cubicBezTo>
                <a:cubicBezTo>
                  <a:pt x="419311" y="879452"/>
                  <a:pt x="628686" y="806438"/>
                  <a:pt x="443345" y="868218"/>
                </a:cubicBezTo>
                <a:cubicBezTo>
                  <a:pt x="293880" y="987791"/>
                  <a:pt x="506103" y="823301"/>
                  <a:pt x="341745" y="932873"/>
                </a:cubicBezTo>
                <a:cubicBezTo>
                  <a:pt x="330877" y="940119"/>
                  <a:pt x="324665" y="952990"/>
                  <a:pt x="314036" y="960582"/>
                </a:cubicBezTo>
                <a:cubicBezTo>
                  <a:pt x="302832" y="968585"/>
                  <a:pt x="287842" y="970454"/>
                  <a:pt x="277090" y="979055"/>
                </a:cubicBezTo>
                <a:cubicBezTo>
                  <a:pt x="256690" y="995375"/>
                  <a:pt x="240145" y="1016000"/>
                  <a:pt x="221672" y="1034473"/>
                </a:cubicBezTo>
                <a:cubicBezTo>
                  <a:pt x="105733" y="1150412"/>
                  <a:pt x="239634" y="1013110"/>
                  <a:pt x="138545" y="1126837"/>
                </a:cubicBezTo>
                <a:cubicBezTo>
                  <a:pt x="36761" y="1241345"/>
                  <a:pt x="170094" y="1078165"/>
                  <a:pt x="64654" y="1209964"/>
                </a:cubicBezTo>
                <a:cubicBezTo>
                  <a:pt x="43478" y="1273495"/>
                  <a:pt x="72442" y="1196336"/>
                  <a:pt x="27709" y="1274618"/>
                </a:cubicBezTo>
                <a:cubicBezTo>
                  <a:pt x="22878" y="1283071"/>
                  <a:pt x="22826" y="1293620"/>
                  <a:pt x="18472" y="1302328"/>
                </a:cubicBezTo>
                <a:cubicBezTo>
                  <a:pt x="13508" y="1312257"/>
                  <a:pt x="6157" y="1320801"/>
                  <a:pt x="0" y="1330037"/>
                </a:cubicBezTo>
                <a:cubicBezTo>
                  <a:pt x="3079" y="1440873"/>
                  <a:pt x="-4517" y="1552523"/>
                  <a:pt x="9236" y="1662546"/>
                </a:cubicBezTo>
                <a:cubicBezTo>
                  <a:pt x="11396" y="1679828"/>
                  <a:pt x="34847" y="1686268"/>
                  <a:pt x="46181" y="1699491"/>
                </a:cubicBezTo>
                <a:cubicBezTo>
                  <a:pt x="53405" y="1707919"/>
                  <a:pt x="56805" y="1719351"/>
                  <a:pt x="64654" y="1727200"/>
                </a:cubicBezTo>
                <a:cubicBezTo>
                  <a:pt x="72503" y="1735049"/>
                  <a:pt x="83835" y="1738566"/>
                  <a:pt x="92363" y="1745673"/>
                </a:cubicBezTo>
                <a:cubicBezTo>
                  <a:pt x="102398" y="1754035"/>
                  <a:pt x="110154" y="1764881"/>
                  <a:pt x="120072" y="1773382"/>
                </a:cubicBezTo>
                <a:cubicBezTo>
                  <a:pt x="133482" y="1784876"/>
                  <a:pt x="203768" y="1835148"/>
                  <a:pt x="212436" y="1838037"/>
                </a:cubicBezTo>
                <a:lnTo>
                  <a:pt x="240145" y="1847273"/>
                </a:lnTo>
                <a:cubicBezTo>
                  <a:pt x="412557" y="1844194"/>
                  <a:pt x="585143" y="1846371"/>
                  <a:pt x="757381" y="1838037"/>
                </a:cubicBezTo>
                <a:cubicBezTo>
                  <a:pt x="776830" y="1837096"/>
                  <a:pt x="793909" y="1824287"/>
                  <a:pt x="812800" y="1819564"/>
                </a:cubicBezTo>
                <a:cubicBezTo>
                  <a:pt x="825115" y="1816485"/>
                  <a:pt x="837539" y="1813815"/>
                  <a:pt x="849745" y="1810328"/>
                </a:cubicBezTo>
                <a:cubicBezTo>
                  <a:pt x="859106" y="1807653"/>
                  <a:pt x="868009" y="1803452"/>
                  <a:pt x="877454" y="1801091"/>
                </a:cubicBezTo>
                <a:cubicBezTo>
                  <a:pt x="892684" y="1797283"/>
                  <a:pt x="908151" y="1794436"/>
                  <a:pt x="923636" y="1791855"/>
                </a:cubicBezTo>
                <a:cubicBezTo>
                  <a:pt x="1063692" y="1768512"/>
                  <a:pt x="1163234" y="1773162"/>
                  <a:pt x="1330036" y="1764146"/>
                </a:cubicBezTo>
                <a:cubicBezTo>
                  <a:pt x="1394524" y="1739963"/>
                  <a:pt x="1446877" y="1719291"/>
                  <a:pt x="1514763" y="1699491"/>
                </a:cubicBezTo>
                <a:cubicBezTo>
                  <a:pt x="1639352" y="1663152"/>
                  <a:pt x="1605886" y="1678849"/>
                  <a:pt x="1727200" y="1653309"/>
                </a:cubicBezTo>
                <a:cubicBezTo>
                  <a:pt x="1933298" y="1609920"/>
                  <a:pt x="1660375" y="1657578"/>
                  <a:pt x="1884218" y="1625600"/>
                </a:cubicBezTo>
                <a:cubicBezTo>
                  <a:pt x="1899759" y="1623380"/>
                  <a:pt x="1914747" y="1617568"/>
                  <a:pt x="1930400" y="1616364"/>
                </a:cubicBezTo>
                <a:cubicBezTo>
                  <a:pt x="1994937" y="1611400"/>
                  <a:pt x="2059754" y="1611044"/>
                  <a:pt x="2124363" y="1607128"/>
                </a:cubicBezTo>
                <a:cubicBezTo>
                  <a:pt x="2161369" y="1604885"/>
                  <a:pt x="2198220" y="1600532"/>
                  <a:pt x="2235200" y="1597891"/>
                </a:cubicBezTo>
                <a:lnTo>
                  <a:pt x="2382981" y="1588655"/>
                </a:lnTo>
                <a:cubicBezTo>
                  <a:pt x="2421984" y="1585655"/>
                  <a:pt x="2517668" y="1574716"/>
                  <a:pt x="2558472" y="1570182"/>
                </a:cubicBezTo>
                <a:lnTo>
                  <a:pt x="2632363" y="1551709"/>
                </a:lnTo>
                <a:cubicBezTo>
                  <a:pt x="2644678" y="1548630"/>
                  <a:pt x="2656667" y="1543622"/>
                  <a:pt x="2669309" y="1542473"/>
                </a:cubicBezTo>
                <a:lnTo>
                  <a:pt x="2770909" y="1533237"/>
                </a:lnTo>
                <a:cubicBezTo>
                  <a:pt x="2837637" y="1510993"/>
                  <a:pt x="2765318" y="1532750"/>
                  <a:pt x="2900218" y="1514764"/>
                </a:cubicBezTo>
                <a:cubicBezTo>
                  <a:pt x="2912801" y="1513086"/>
                  <a:pt x="2924848" y="1508607"/>
                  <a:pt x="2937163" y="1505528"/>
                </a:cubicBezTo>
                <a:cubicBezTo>
                  <a:pt x="2949478" y="1487055"/>
                  <a:pt x="2953495" y="1458354"/>
                  <a:pt x="2974109" y="1450109"/>
                </a:cubicBezTo>
                <a:cubicBezTo>
                  <a:pt x="3028548" y="1428334"/>
                  <a:pt x="3041529" y="1423815"/>
                  <a:pt x="3103418" y="1394691"/>
                </a:cubicBezTo>
                <a:cubicBezTo>
                  <a:pt x="3128334" y="1382966"/>
                  <a:pt x="3151741" y="1367973"/>
                  <a:pt x="3177309" y="1357746"/>
                </a:cubicBezTo>
                <a:cubicBezTo>
                  <a:pt x="3198120" y="1349422"/>
                  <a:pt x="3220540" y="1345865"/>
                  <a:pt x="3241963" y="1339273"/>
                </a:cubicBezTo>
                <a:cubicBezTo>
                  <a:pt x="3260574" y="1333546"/>
                  <a:pt x="3279207" y="1327790"/>
                  <a:pt x="3297381" y="1320800"/>
                </a:cubicBezTo>
                <a:cubicBezTo>
                  <a:pt x="3319266" y="1312383"/>
                  <a:pt x="3339792" y="1300506"/>
                  <a:pt x="3362036" y="1293091"/>
                </a:cubicBezTo>
                <a:cubicBezTo>
                  <a:pt x="3376929" y="1288127"/>
                  <a:pt x="3392711" y="1286303"/>
                  <a:pt x="3408218" y="1283855"/>
                </a:cubicBezTo>
                <a:cubicBezTo>
                  <a:pt x="3451226" y="1277064"/>
                  <a:pt x="3494579" y="1272540"/>
                  <a:pt x="3537527" y="1265382"/>
                </a:cubicBezTo>
                <a:cubicBezTo>
                  <a:pt x="3562247" y="1261262"/>
                  <a:pt x="3613296" y="1253367"/>
                  <a:pt x="3639127" y="1246909"/>
                </a:cubicBezTo>
                <a:cubicBezTo>
                  <a:pt x="3660871" y="1241473"/>
                  <a:pt x="3681672" y="1232122"/>
                  <a:pt x="3703781" y="1228437"/>
                </a:cubicBezTo>
                <a:cubicBezTo>
                  <a:pt x="3737325" y="1222846"/>
                  <a:pt x="3771608" y="1223173"/>
                  <a:pt x="3805381" y="1219200"/>
                </a:cubicBezTo>
                <a:cubicBezTo>
                  <a:pt x="3882245" y="1210157"/>
                  <a:pt x="3836583" y="1212961"/>
                  <a:pt x="3897745" y="1200728"/>
                </a:cubicBezTo>
                <a:cubicBezTo>
                  <a:pt x="3916109" y="1197055"/>
                  <a:pt x="3934580" y="1193814"/>
                  <a:pt x="3953163" y="1191491"/>
                </a:cubicBezTo>
                <a:cubicBezTo>
                  <a:pt x="4024530" y="1182570"/>
                  <a:pt x="4044911" y="1184885"/>
                  <a:pt x="4110181" y="1173018"/>
                </a:cubicBezTo>
                <a:cubicBezTo>
                  <a:pt x="4122671" y="1170747"/>
                  <a:pt x="4134812" y="1166861"/>
                  <a:pt x="4147127" y="1163782"/>
                </a:cubicBezTo>
                <a:cubicBezTo>
                  <a:pt x="4196388" y="1169940"/>
                  <a:pt x="4246066" y="1173374"/>
                  <a:pt x="4294909" y="1182255"/>
                </a:cubicBezTo>
                <a:cubicBezTo>
                  <a:pt x="4314067" y="1185738"/>
                  <a:pt x="4332248" y="1193496"/>
                  <a:pt x="4350327" y="1200728"/>
                </a:cubicBezTo>
                <a:cubicBezTo>
                  <a:pt x="4393395" y="1217955"/>
                  <a:pt x="4390181" y="1228921"/>
                  <a:pt x="4442690" y="1237673"/>
                </a:cubicBezTo>
                <a:cubicBezTo>
                  <a:pt x="4575001" y="1259725"/>
                  <a:pt x="4516448" y="1250849"/>
                  <a:pt x="4618181" y="1265382"/>
                </a:cubicBezTo>
                <a:cubicBezTo>
                  <a:pt x="4793672" y="1262303"/>
                  <a:pt x="4969341" y="1264629"/>
                  <a:pt x="5144654" y="1256146"/>
                </a:cubicBezTo>
                <a:cubicBezTo>
                  <a:pt x="5158557" y="1255473"/>
                  <a:pt x="5205553" y="1232192"/>
                  <a:pt x="5218545" y="1219200"/>
                </a:cubicBezTo>
                <a:cubicBezTo>
                  <a:pt x="5287284" y="1150461"/>
                  <a:pt x="5208661" y="1207317"/>
                  <a:pt x="5273963" y="1163782"/>
                </a:cubicBezTo>
                <a:cubicBezTo>
                  <a:pt x="5277042" y="1154546"/>
                  <a:pt x="5278846" y="1144781"/>
                  <a:pt x="5283200" y="1136073"/>
                </a:cubicBezTo>
                <a:cubicBezTo>
                  <a:pt x="5288164" y="1126144"/>
                  <a:pt x="5298482" y="1118996"/>
                  <a:pt x="5301672" y="1108364"/>
                </a:cubicBezTo>
                <a:cubicBezTo>
                  <a:pt x="5307928" y="1087512"/>
                  <a:pt x="5307830" y="1065261"/>
                  <a:pt x="5310909" y="1043709"/>
                </a:cubicBezTo>
                <a:cubicBezTo>
                  <a:pt x="5307830" y="966739"/>
                  <a:pt x="5313938" y="888848"/>
                  <a:pt x="5301672" y="812800"/>
                </a:cubicBezTo>
                <a:cubicBezTo>
                  <a:pt x="5298137" y="790882"/>
                  <a:pt x="5277042" y="775855"/>
                  <a:pt x="5264727" y="757382"/>
                </a:cubicBezTo>
                <a:cubicBezTo>
                  <a:pt x="5216849" y="685566"/>
                  <a:pt x="5241647" y="719296"/>
                  <a:pt x="5190836" y="655782"/>
                </a:cubicBezTo>
                <a:cubicBezTo>
                  <a:pt x="5176568" y="612980"/>
                  <a:pt x="5162808" y="562993"/>
                  <a:pt x="5135418" y="526473"/>
                </a:cubicBezTo>
                <a:cubicBezTo>
                  <a:pt x="5126182" y="514158"/>
                  <a:pt x="5118594" y="500413"/>
                  <a:pt x="5107709" y="489528"/>
                </a:cubicBezTo>
                <a:cubicBezTo>
                  <a:pt x="5099860" y="481679"/>
                  <a:pt x="5089236" y="477213"/>
                  <a:pt x="5080000" y="471055"/>
                </a:cubicBezTo>
                <a:cubicBezTo>
                  <a:pt x="5076921" y="458740"/>
                  <a:pt x="5078141" y="444439"/>
                  <a:pt x="5070763" y="434109"/>
                </a:cubicBezTo>
                <a:cubicBezTo>
                  <a:pt x="5061816" y="421583"/>
                  <a:pt x="5044703" y="417285"/>
                  <a:pt x="5033818" y="406400"/>
                </a:cubicBezTo>
                <a:cubicBezTo>
                  <a:pt x="5022933" y="395515"/>
                  <a:pt x="5016994" y="380340"/>
                  <a:pt x="5006109" y="369455"/>
                </a:cubicBezTo>
                <a:cubicBezTo>
                  <a:pt x="4995224" y="358570"/>
                  <a:pt x="4979390" y="353252"/>
                  <a:pt x="4969163" y="341746"/>
                </a:cubicBezTo>
                <a:cubicBezTo>
                  <a:pt x="4910318" y="275546"/>
                  <a:pt x="4956538" y="301976"/>
                  <a:pt x="4904509" y="258618"/>
                </a:cubicBezTo>
                <a:cubicBezTo>
                  <a:pt x="4875238" y="234225"/>
                  <a:pt x="4861650" y="235096"/>
                  <a:pt x="4821381" y="221673"/>
                </a:cubicBezTo>
                <a:cubicBezTo>
                  <a:pt x="4775908" y="206515"/>
                  <a:pt x="4803271" y="214037"/>
                  <a:pt x="4738254" y="203200"/>
                </a:cubicBezTo>
                <a:cubicBezTo>
                  <a:pt x="4722203" y="251355"/>
                  <a:pt x="4738754" y="230909"/>
                  <a:pt x="4664363" y="23090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3337791-7006-4270-BDBA-AB0EBC67B9DB}"/>
              </a:ext>
            </a:extLst>
          </p:cNvPr>
          <p:cNvSpPr txBox="1"/>
          <p:nvPr/>
        </p:nvSpPr>
        <p:spPr>
          <a:xfrm>
            <a:off x="8458948" y="753272"/>
            <a:ext cx="2909455" cy="923330"/>
          </a:xfrm>
          <a:prstGeom prst="rect">
            <a:avLst/>
          </a:prstGeom>
          <a:noFill/>
        </p:spPr>
        <p:txBody>
          <a:bodyPr wrap="square" rtlCol="0">
            <a:spAutoFit/>
          </a:bodyPr>
          <a:lstStyle/>
          <a:p>
            <a:r>
              <a:rPr lang="en-US" dirty="0">
                <a:solidFill>
                  <a:srgbClr val="FF0000"/>
                </a:solidFill>
              </a:rPr>
              <a:t>Scheduling Problems with Service Technician, Waiting, Could Not Fix Problem</a:t>
            </a:r>
          </a:p>
        </p:txBody>
      </p:sp>
      <p:sp>
        <p:nvSpPr>
          <p:cNvPr id="10" name="TextBox 9">
            <a:extLst>
              <a:ext uri="{FF2B5EF4-FFF2-40B4-BE49-F238E27FC236}">
                <a16:creationId xmlns:a16="http://schemas.microsoft.com/office/drawing/2014/main" id="{D77929D7-06D2-44C0-B1A1-8034E47E5B67}"/>
              </a:ext>
            </a:extLst>
          </p:cNvPr>
          <p:cNvSpPr txBox="1"/>
          <p:nvPr/>
        </p:nvSpPr>
        <p:spPr>
          <a:xfrm>
            <a:off x="15415" y="1109727"/>
            <a:ext cx="1616364" cy="3139321"/>
          </a:xfrm>
          <a:prstGeom prst="rect">
            <a:avLst/>
          </a:prstGeom>
          <a:noFill/>
        </p:spPr>
        <p:txBody>
          <a:bodyPr wrap="square" rtlCol="0">
            <a:spAutoFit/>
          </a:bodyPr>
          <a:lstStyle/>
          <a:p>
            <a:r>
              <a:rPr lang="en-US" dirty="0"/>
              <a:t>These are Technical Problems and Business Process Problems.</a:t>
            </a:r>
          </a:p>
          <a:p>
            <a:endParaRPr lang="en-US" dirty="0"/>
          </a:p>
          <a:p>
            <a:r>
              <a:rPr lang="en-US" dirty="0"/>
              <a:t>Triggering a Technical Task Force and Six Sigma</a:t>
            </a:r>
          </a:p>
        </p:txBody>
      </p:sp>
    </p:spTree>
    <p:extLst>
      <p:ext uri="{BB962C8B-B14F-4D97-AF65-F5344CB8AC3E}">
        <p14:creationId xmlns:p14="http://schemas.microsoft.com/office/powerpoint/2010/main" val="1433082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5D0A9D-A50A-4B68-A35C-A5CFF3B96DFA}"/>
              </a:ext>
            </a:extLst>
          </p:cNvPr>
          <p:cNvPicPr>
            <a:picLocks noChangeAspect="1"/>
          </p:cNvPicPr>
          <p:nvPr/>
        </p:nvPicPr>
        <p:blipFill>
          <a:blip r:embed="rId2"/>
          <a:stretch>
            <a:fillRect/>
          </a:stretch>
        </p:blipFill>
        <p:spPr>
          <a:xfrm>
            <a:off x="2064845" y="42862"/>
            <a:ext cx="10277475" cy="6772275"/>
          </a:xfrm>
          <a:prstGeom prst="rect">
            <a:avLst/>
          </a:prstGeom>
        </p:spPr>
      </p:pic>
      <p:sp>
        <p:nvSpPr>
          <p:cNvPr id="4" name="TextBox 3">
            <a:extLst>
              <a:ext uri="{FF2B5EF4-FFF2-40B4-BE49-F238E27FC236}">
                <a16:creationId xmlns:a16="http://schemas.microsoft.com/office/drawing/2014/main" id="{7A4C57BC-F937-4AAC-AE68-7C9BD1CAD8C2}"/>
              </a:ext>
            </a:extLst>
          </p:cNvPr>
          <p:cNvSpPr txBox="1"/>
          <p:nvPr/>
        </p:nvSpPr>
        <p:spPr>
          <a:xfrm>
            <a:off x="0" y="-50320"/>
            <a:ext cx="5774028" cy="2031325"/>
          </a:xfrm>
          <a:prstGeom prst="rect">
            <a:avLst/>
          </a:prstGeom>
          <a:noFill/>
        </p:spPr>
        <p:txBody>
          <a:bodyPr wrap="square" rtlCol="0">
            <a:spAutoFit/>
          </a:bodyPr>
          <a:lstStyle/>
          <a:p>
            <a:r>
              <a:rPr lang="en-US" dirty="0"/>
              <a:t>Minitab Graph:</a:t>
            </a:r>
          </a:p>
          <a:p>
            <a:r>
              <a:rPr lang="en-US" dirty="0"/>
              <a:t>Number of Complaint</a:t>
            </a:r>
          </a:p>
          <a:p>
            <a:r>
              <a:rPr lang="en-US" dirty="0"/>
              <a:t> Records Posted</a:t>
            </a:r>
          </a:p>
          <a:p>
            <a:r>
              <a:rPr lang="en-US" dirty="0"/>
              <a:t> Per Day in </a:t>
            </a:r>
          </a:p>
          <a:p>
            <a:r>
              <a:rPr lang="en-US" dirty="0"/>
              <a:t>Comcast </a:t>
            </a:r>
          </a:p>
          <a:p>
            <a:r>
              <a:rPr lang="en-US" dirty="0"/>
              <a:t>Dataset Grew </a:t>
            </a:r>
          </a:p>
          <a:p>
            <a:r>
              <a:rPr lang="en-US" dirty="0"/>
              <a:t>Throughout 2015</a:t>
            </a:r>
          </a:p>
        </p:txBody>
      </p:sp>
      <p:sp>
        <p:nvSpPr>
          <p:cNvPr id="6" name="TextBox 5">
            <a:extLst>
              <a:ext uri="{FF2B5EF4-FFF2-40B4-BE49-F238E27FC236}">
                <a16:creationId xmlns:a16="http://schemas.microsoft.com/office/drawing/2014/main" id="{F18C4928-C419-4D15-B5FC-A41408686D4A}"/>
              </a:ext>
            </a:extLst>
          </p:cNvPr>
          <p:cNvSpPr txBox="1"/>
          <p:nvPr/>
        </p:nvSpPr>
        <p:spPr>
          <a:xfrm>
            <a:off x="3033518" y="762812"/>
            <a:ext cx="7256236" cy="1200329"/>
          </a:xfrm>
          <a:prstGeom prst="rect">
            <a:avLst/>
          </a:prstGeom>
          <a:noFill/>
        </p:spPr>
        <p:txBody>
          <a:bodyPr wrap="square" rtlCol="0">
            <a:spAutoFit/>
          </a:bodyPr>
          <a:lstStyle/>
          <a:p>
            <a:r>
              <a:rPr lang="en-US" dirty="0"/>
              <a:t>In retrospect the value add of the sentiment model to Comcast would have been to make the emergent problems visible earlier with clarity to the underlying causes of the problems. Perhaps this would have reduced the duration of the trouble period. </a:t>
            </a:r>
          </a:p>
        </p:txBody>
      </p:sp>
      <p:cxnSp>
        <p:nvCxnSpPr>
          <p:cNvPr id="8" name="Straight Arrow Connector 7">
            <a:extLst>
              <a:ext uri="{FF2B5EF4-FFF2-40B4-BE49-F238E27FC236}">
                <a16:creationId xmlns:a16="http://schemas.microsoft.com/office/drawing/2014/main" id="{02F47985-DF41-4633-B49B-B45699F3BD4C}"/>
              </a:ext>
            </a:extLst>
          </p:cNvPr>
          <p:cNvCxnSpPr>
            <a:cxnSpLocks/>
          </p:cNvCxnSpPr>
          <p:nvPr/>
        </p:nvCxnSpPr>
        <p:spPr>
          <a:xfrm>
            <a:off x="6661636" y="1674564"/>
            <a:ext cx="541946" cy="398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265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982032-185F-43FF-8D6E-39A0418CD2D0}"/>
              </a:ext>
            </a:extLst>
          </p:cNvPr>
          <p:cNvPicPr>
            <a:picLocks noChangeAspect="1"/>
          </p:cNvPicPr>
          <p:nvPr/>
        </p:nvPicPr>
        <p:blipFill>
          <a:blip r:embed="rId2"/>
          <a:stretch>
            <a:fillRect/>
          </a:stretch>
        </p:blipFill>
        <p:spPr>
          <a:xfrm>
            <a:off x="433387" y="1333500"/>
            <a:ext cx="11325225" cy="4191000"/>
          </a:xfrm>
          <a:prstGeom prst="rect">
            <a:avLst/>
          </a:prstGeom>
        </p:spPr>
      </p:pic>
      <p:sp>
        <p:nvSpPr>
          <p:cNvPr id="3" name="TextBox 2">
            <a:extLst>
              <a:ext uri="{FF2B5EF4-FFF2-40B4-BE49-F238E27FC236}">
                <a16:creationId xmlns:a16="http://schemas.microsoft.com/office/drawing/2014/main" id="{BA0D7BAD-45E8-48AC-9CF8-60AF996910CA}"/>
              </a:ext>
            </a:extLst>
          </p:cNvPr>
          <p:cNvSpPr txBox="1"/>
          <p:nvPr/>
        </p:nvSpPr>
        <p:spPr>
          <a:xfrm>
            <a:off x="1285740" y="398370"/>
            <a:ext cx="9620518" cy="646331"/>
          </a:xfrm>
          <a:prstGeom prst="rect">
            <a:avLst/>
          </a:prstGeom>
          <a:noFill/>
        </p:spPr>
        <p:txBody>
          <a:bodyPr wrap="square" rtlCol="0">
            <a:spAutoFit/>
          </a:bodyPr>
          <a:lstStyle/>
          <a:p>
            <a:pPr algn="ctr"/>
            <a:r>
              <a:rPr lang="en-US" dirty="0"/>
              <a:t>Machine Learning Prediction Performance of Negative Sentiment (Negative Word Count)</a:t>
            </a:r>
          </a:p>
          <a:p>
            <a:pPr algn="ctr"/>
            <a:r>
              <a:rPr lang="en-US" dirty="0"/>
              <a:t>Based Upon Layer #3 Predictors Exploratory-Validation Not Applied</a:t>
            </a:r>
          </a:p>
        </p:txBody>
      </p:sp>
    </p:spTree>
    <p:extLst>
      <p:ext uri="{BB962C8B-B14F-4D97-AF65-F5344CB8AC3E}">
        <p14:creationId xmlns:p14="http://schemas.microsoft.com/office/powerpoint/2010/main" val="912056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DB5D04-1573-4609-8FBA-345A563895FB}"/>
              </a:ext>
            </a:extLst>
          </p:cNvPr>
          <p:cNvPicPr>
            <a:picLocks noChangeAspect="1"/>
          </p:cNvPicPr>
          <p:nvPr/>
        </p:nvPicPr>
        <p:blipFill>
          <a:blip r:embed="rId2"/>
          <a:stretch>
            <a:fillRect/>
          </a:stretch>
        </p:blipFill>
        <p:spPr>
          <a:xfrm>
            <a:off x="2156204" y="1095375"/>
            <a:ext cx="8162925" cy="4667250"/>
          </a:xfrm>
          <a:prstGeom prst="rect">
            <a:avLst/>
          </a:prstGeom>
        </p:spPr>
      </p:pic>
      <p:sp>
        <p:nvSpPr>
          <p:cNvPr id="3" name="TextBox 2">
            <a:extLst>
              <a:ext uri="{FF2B5EF4-FFF2-40B4-BE49-F238E27FC236}">
                <a16:creationId xmlns:a16="http://schemas.microsoft.com/office/drawing/2014/main" id="{23D0E958-F477-46AA-AA3D-84F549A3E8BE}"/>
              </a:ext>
            </a:extLst>
          </p:cNvPr>
          <p:cNvSpPr txBox="1"/>
          <p:nvPr/>
        </p:nvSpPr>
        <p:spPr>
          <a:xfrm>
            <a:off x="1607712" y="580220"/>
            <a:ext cx="9620518" cy="369332"/>
          </a:xfrm>
          <a:prstGeom prst="rect">
            <a:avLst/>
          </a:prstGeom>
          <a:noFill/>
        </p:spPr>
        <p:txBody>
          <a:bodyPr wrap="square" rtlCol="0">
            <a:spAutoFit/>
          </a:bodyPr>
          <a:lstStyle/>
          <a:p>
            <a:pPr algn="ctr"/>
            <a:r>
              <a:rPr lang="en-US" dirty="0"/>
              <a:t>Predicting Negative Sentiment (Negative Word Count) Reveals the Relative Importance of Predictors</a:t>
            </a:r>
          </a:p>
        </p:txBody>
      </p:sp>
      <p:sp>
        <p:nvSpPr>
          <p:cNvPr id="4" name="TextBox 3">
            <a:extLst>
              <a:ext uri="{FF2B5EF4-FFF2-40B4-BE49-F238E27FC236}">
                <a16:creationId xmlns:a16="http://schemas.microsoft.com/office/drawing/2014/main" id="{A1EE4750-2BF1-459B-B525-482DB23E45E4}"/>
              </a:ext>
            </a:extLst>
          </p:cNvPr>
          <p:cNvSpPr txBox="1"/>
          <p:nvPr/>
        </p:nvSpPr>
        <p:spPr>
          <a:xfrm>
            <a:off x="108465" y="949552"/>
            <a:ext cx="1764406" cy="1200329"/>
          </a:xfrm>
          <a:prstGeom prst="rect">
            <a:avLst/>
          </a:prstGeom>
          <a:noFill/>
        </p:spPr>
        <p:txBody>
          <a:bodyPr wrap="square" rtlCol="0">
            <a:spAutoFit/>
          </a:bodyPr>
          <a:lstStyle/>
          <a:p>
            <a:r>
              <a:rPr lang="en-US" dirty="0"/>
              <a:t>Predictive Modeling Makes the Priorities Visible</a:t>
            </a:r>
          </a:p>
        </p:txBody>
      </p:sp>
    </p:spTree>
    <p:extLst>
      <p:ext uri="{BB962C8B-B14F-4D97-AF65-F5344CB8AC3E}">
        <p14:creationId xmlns:p14="http://schemas.microsoft.com/office/powerpoint/2010/main" val="3626624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5DF61B-2548-49B3-A439-17C65205272E}"/>
              </a:ext>
            </a:extLst>
          </p:cNvPr>
          <p:cNvPicPr>
            <a:picLocks noChangeAspect="1"/>
          </p:cNvPicPr>
          <p:nvPr/>
        </p:nvPicPr>
        <p:blipFill>
          <a:blip r:embed="rId2"/>
          <a:stretch>
            <a:fillRect/>
          </a:stretch>
        </p:blipFill>
        <p:spPr>
          <a:xfrm>
            <a:off x="419100" y="1366837"/>
            <a:ext cx="11353800" cy="4124325"/>
          </a:xfrm>
          <a:prstGeom prst="rect">
            <a:avLst/>
          </a:prstGeom>
        </p:spPr>
      </p:pic>
      <p:sp>
        <p:nvSpPr>
          <p:cNvPr id="3" name="TextBox 2">
            <a:extLst>
              <a:ext uri="{FF2B5EF4-FFF2-40B4-BE49-F238E27FC236}">
                <a16:creationId xmlns:a16="http://schemas.microsoft.com/office/drawing/2014/main" id="{5E27D42E-8FCC-45E7-9A4D-47F4A749292E}"/>
              </a:ext>
            </a:extLst>
          </p:cNvPr>
          <p:cNvSpPr txBox="1"/>
          <p:nvPr/>
        </p:nvSpPr>
        <p:spPr>
          <a:xfrm>
            <a:off x="1285740" y="565796"/>
            <a:ext cx="9620518" cy="369332"/>
          </a:xfrm>
          <a:prstGeom prst="rect">
            <a:avLst/>
          </a:prstGeom>
          <a:noFill/>
        </p:spPr>
        <p:txBody>
          <a:bodyPr wrap="square" rtlCol="0">
            <a:spAutoFit/>
          </a:bodyPr>
          <a:lstStyle/>
          <a:p>
            <a:pPr algn="ctr"/>
            <a:r>
              <a:rPr lang="en-US" dirty="0"/>
              <a:t>Predicting Negative Sentiment (defined as Negative Word Count)-With K-Fold Validation</a:t>
            </a:r>
          </a:p>
        </p:txBody>
      </p:sp>
    </p:spTree>
    <p:extLst>
      <p:ext uri="{BB962C8B-B14F-4D97-AF65-F5344CB8AC3E}">
        <p14:creationId xmlns:p14="http://schemas.microsoft.com/office/powerpoint/2010/main" val="4075337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570CB5-83B4-45FD-A375-9874812EBE28}"/>
              </a:ext>
            </a:extLst>
          </p:cNvPr>
          <p:cNvPicPr>
            <a:picLocks noChangeAspect="1"/>
          </p:cNvPicPr>
          <p:nvPr/>
        </p:nvPicPr>
        <p:blipFill>
          <a:blip r:embed="rId2"/>
          <a:stretch>
            <a:fillRect/>
          </a:stretch>
        </p:blipFill>
        <p:spPr>
          <a:xfrm>
            <a:off x="1438275" y="891815"/>
            <a:ext cx="9315450" cy="5353050"/>
          </a:xfrm>
          <a:prstGeom prst="rect">
            <a:avLst/>
          </a:prstGeom>
        </p:spPr>
      </p:pic>
      <p:sp>
        <p:nvSpPr>
          <p:cNvPr id="3" name="TextBox 2">
            <a:extLst>
              <a:ext uri="{FF2B5EF4-FFF2-40B4-BE49-F238E27FC236}">
                <a16:creationId xmlns:a16="http://schemas.microsoft.com/office/drawing/2014/main" id="{0B541AC5-A75E-46BD-B199-12B3CF5253A4}"/>
              </a:ext>
            </a:extLst>
          </p:cNvPr>
          <p:cNvSpPr txBox="1"/>
          <p:nvPr/>
        </p:nvSpPr>
        <p:spPr>
          <a:xfrm>
            <a:off x="3393195" y="282629"/>
            <a:ext cx="7557571" cy="369332"/>
          </a:xfrm>
          <a:prstGeom prst="rect">
            <a:avLst/>
          </a:prstGeom>
          <a:noFill/>
        </p:spPr>
        <p:txBody>
          <a:bodyPr wrap="square" rtlCol="0">
            <a:spAutoFit/>
          </a:bodyPr>
          <a:lstStyle/>
          <a:p>
            <a:r>
              <a:rPr lang="en-US" dirty="0"/>
              <a:t>How Not Fixing the Problem Drove Negative Sentiment</a:t>
            </a:r>
          </a:p>
        </p:txBody>
      </p:sp>
      <p:sp>
        <p:nvSpPr>
          <p:cNvPr id="4" name="TextBox 3">
            <a:extLst>
              <a:ext uri="{FF2B5EF4-FFF2-40B4-BE49-F238E27FC236}">
                <a16:creationId xmlns:a16="http://schemas.microsoft.com/office/drawing/2014/main" id="{EACDCC58-C11C-4310-B41F-9251C7DD1A8D}"/>
              </a:ext>
            </a:extLst>
          </p:cNvPr>
          <p:cNvSpPr txBox="1"/>
          <p:nvPr/>
        </p:nvSpPr>
        <p:spPr>
          <a:xfrm>
            <a:off x="4493620" y="6136394"/>
            <a:ext cx="3877937" cy="370358"/>
          </a:xfrm>
          <a:prstGeom prst="rect">
            <a:avLst/>
          </a:prstGeom>
          <a:noFill/>
        </p:spPr>
        <p:txBody>
          <a:bodyPr wrap="square" rtlCol="0">
            <a:spAutoFit/>
          </a:bodyPr>
          <a:lstStyle/>
          <a:p>
            <a:r>
              <a:rPr lang="en-US" dirty="0"/>
              <a:t># Mentions of needing problem fixed</a:t>
            </a:r>
          </a:p>
        </p:txBody>
      </p:sp>
    </p:spTree>
    <p:extLst>
      <p:ext uri="{BB962C8B-B14F-4D97-AF65-F5344CB8AC3E}">
        <p14:creationId xmlns:p14="http://schemas.microsoft.com/office/powerpoint/2010/main" val="1229017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4EEF0-13F8-4E3B-9B37-2FEB257DCCE2}"/>
              </a:ext>
            </a:extLst>
          </p:cNvPr>
          <p:cNvPicPr>
            <a:picLocks noChangeAspect="1"/>
          </p:cNvPicPr>
          <p:nvPr/>
        </p:nvPicPr>
        <p:blipFill>
          <a:blip r:embed="rId2"/>
          <a:stretch>
            <a:fillRect/>
          </a:stretch>
        </p:blipFill>
        <p:spPr>
          <a:xfrm>
            <a:off x="1344233" y="1096113"/>
            <a:ext cx="9220200" cy="5000625"/>
          </a:xfrm>
          <a:prstGeom prst="rect">
            <a:avLst/>
          </a:prstGeom>
        </p:spPr>
      </p:pic>
      <p:sp>
        <p:nvSpPr>
          <p:cNvPr id="3" name="TextBox 2">
            <a:extLst>
              <a:ext uri="{FF2B5EF4-FFF2-40B4-BE49-F238E27FC236}">
                <a16:creationId xmlns:a16="http://schemas.microsoft.com/office/drawing/2014/main" id="{0FDB00EB-1E4B-499F-A6EC-91A5A9EB998C}"/>
              </a:ext>
            </a:extLst>
          </p:cNvPr>
          <p:cNvSpPr txBox="1"/>
          <p:nvPr/>
        </p:nvSpPr>
        <p:spPr>
          <a:xfrm>
            <a:off x="1931831" y="115910"/>
            <a:ext cx="8152327" cy="646331"/>
          </a:xfrm>
          <a:prstGeom prst="rect">
            <a:avLst/>
          </a:prstGeom>
          <a:noFill/>
        </p:spPr>
        <p:txBody>
          <a:bodyPr wrap="square" rtlCol="0">
            <a:spAutoFit/>
          </a:bodyPr>
          <a:lstStyle/>
          <a:p>
            <a:pPr algn="ctr"/>
            <a:r>
              <a:rPr lang="en-US" dirty="0"/>
              <a:t>As We Will See When Predicting Churn --The Number of Words in a Record Signifies Strong Negative Feelings by Consumers</a:t>
            </a:r>
          </a:p>
        </p:txBody>
      </p:sp>
    </p:spTree>
    <p:extLst>
      <p:ext uri="{BB962C8B-B14F-4D97-AF65-F5344CB8AC3E}">
        <p14:creationId xmlns:p14="http://schemas.microsoft.com/office/powerpoint/2010/main" val="2165549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C3D5D0-EAE8-403A-B008-45FC05295C1A}"/>
              </a:ext>
            </a:extLst>
          </p:cNvPr>
          <p:cNvPicPr>
            <a:picLocks noChangeAspect="1"/>
          </p:cNvPicPr>
          <p:nvPr/>
        </p:nvPicPr>
        <p:blipFill>
          <a:blip r:embed="rId2"/>
          <a:stretch>
            <a:fillRect/>
          </a:stretch>
        </p:blipFill>
        <p:spPr>
          <a:xfrm>
            <a:off x="504825" y="1476375"/>
            <a:ext cx="11182350" cy="3905250"/>
          </a:xfrm>
          <a:prstGeom prst="rect">
            <a:avLst/>
          </a:prstGeom>
        </p:spPr>
      </p:pic>
      <p:sp>
        <p:nvSpPr>
          <p:cNvPr id="3" name="TextBox 2">
            <a:extLst>
              <a:ext uri="{FF2B5EF4-FFF2-40B4-BE49-F238E27FC236}">
                <a16:creationId xmlns:a16="http://schemas.microsoft.com/office/drawing/2014/main" id="{8DFFE0B3-79D0-4F7D-8B33-585E4619A4DB}"/>
              </a:ext>
            </a:extLst>
          </p:cNvPr>
          <p:cNvSpPr txBox="1"/>
          <p:nvPr/>
        </p:nvSpPr>
        <p:spPr>
          <a:xfrm>
            <a:off x="1416676" y="206062"/>
            <a:ext cx="9942490" cy="646331"/>
          </a:xfrm>
          <a:prstGeom prst="rect">
            <a:avLst/>
          </a:prstGeom>
          <a:noFill/>
        </p:spPr>
        <p:txBody>
          <a:bodyPr wrap="square" rtlCol="0">
            <a:spAutoFit/>
          </a:bodyPr>
          <a:lstStyle/>
          <a:p>
            <a:pPr algn="ctr"/>
            <a:r>
              <a:rPr lang="en-US" dirty="0"/>
              <a:t>Predicting Net Sentiment-Exploratory With K-Fold Evaluation</a:t>
            </a:r>
          </a:p>
          <a:p>
            <a:pPr algn="ctr"/>
            <a:r>
              <a:rPr lang="en-US" dirty="0"/>
              <a:t>in the Comcast Example</a:t>
            </a:r>
          </a:p>
        </p:txBody>
      </p:sp>
    </p:spTree>
    <p:extLst>
      <p:ext uri="{BB962C8B-B14F-4D97-AF65-F5344CB8AC3E}">
        <p14:creationId xmlns:p14="http://schemas.microsoft.com/office/powerpoint/2010/main" val="1742508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CB9AEE-B511-4BB8-9C5F-76FED460CD73}"/>
              </a:ext>
            </a:extLst>
          </p:cNvPr>
          <p:cNvSpPr txBox="1"/>
          <p:nvPr/>
        </p:nvSpPr>
        <p:spPr>
          <a:xfrm>
            <a:off x="802395" y="1777751"/>
            <a:ext cx="10587210" cy="3785652"/>
          </a:xfrm>
          <a:prstGeom prst="rect">
            <a:avLst/>
          </a:prstGeom>
          <a:noFill/>
        </p:spPr>
        <p:txBody>
          <a:bodyPr wrap="square" rtlCol="0">
            <a:spAutoFit/>
          </a:bodyPr>
          <a:lstStyle/>
          <a:p>
            <a:pPr algn="ctr"/>
            <a:r>
              <a:rPr lang="en-US" sz="4000" dirty="0"/>
              <a:t>Part 3—Predicting Customer Churn Given Sentiment Plus Other Measures</a:t>
            </a:r>
          </a:p>
          <a:p>
            <a:pPr algn="ctr"/>
            <a:r>
              <a:rPr lang="en-US" sz="4000" i="1" dirty="0"/>
              <a:t>Example –Comcast Dataset</a:t>
            </a:r>
          </a:p>
          <a:p>
            <a:pPr algn="ctr"/>
            <a:endParaRPr lang="en-US" sz="4000" dirty="0"/>
          </a:p>
          <a:p>
            <a:pPr algn="ctr"/>
            <a:br>
              <a:rPr lang="en-US" sz="4000" dirty="0"/>
            </a:br>
            <a:endParaRPr lang="en-US" sz="4000" dirty="0"/>
          </a:p>
        </p:txBody>
      </p:sp>
    </p:spTree>
    <p:extLst>
      <p:ext uri="{BB962C8B-B14F-4D97-AF65-F5344CB8AC3E}">
        <p14:creationId xmlns:p14="http://schemas.microsoft.com/office/powerpoint/2010/main" val="779215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C3D33-3FCA-4AB3-A869-C22A510AC369}"/>
              </a:ext>
            </a:extLst>
          </p:cNvPr>
          <p:cNvPicPr>
            <a:picLocks noChangeAspect="1"/>
          </p:cNvPicPr>
          <p:nvPr/>
        </p:nvPicPr>
        <p:blipFill>
          <a:blip r:embed="rId2"/>
          <a:stretch>
            <a:fillRect/>
          </a:stretch>
        </p:blipFill>
        <p:spPr>
          <a:xfrm>
            <a:off x="447708" y="1674254"/>
            <a:ext cx="11008132" cy="3799267"/>
          </a:xfrm>
          <a:prstGeom prst="rect">
            <a:avLst/>
          </a:prstGeom>
        </p:spPr>
      </p:pic>
      <p:sp>
        <p:nvSpPr>
          <p:cNvPr id="5" name="TextBox 4">
            <a:extLst>
              <a:ext uri="{FF2B5EF4-FFF2-40B4-BE49-F238E27FC236}">
                <a16:creationId xmlns:a16="http://schemas.microsoft.com/office/drawing/2014/main" id="{5774E712-6849-4EAA-B1D2-AD645A2551CD}"/>
              </a:ext>
            </a:extLst>
          </p:cNvPr>
          <p:cNvSpPr txBox="1"/>
          <p:nvPr/>
        </p:nvSpPr>
        <p:spPr>
          <a:xfrm>
            <a:off x="3193961" y="1023871"/>
            <a:ext cx="2640169" cy="369332"/>
          </a:xfrm>
          <a:prstGeom prst="rect">
            <a:avLst/>
          </a:prstGeom>
          <a:noFill/>
        </p:spPr>
        <p:txBody>
          <a:bodyPr wrap="square" rtlCol="0">
            <a:spAutoFit/>
          </a:bodyPr>
          <a:lstStyle/>
          <a:p>
            <a:r>
              <a:rPr lang="en-US" dirty="0"/>
              <a:t>Churn Proxy</a:t>
            </a:r>
          </a:p>
        </p:txBody>
      </p:sp>
      <p:cxnSp>
        <p:nvCxnSpPr>
          <p:cNvPr id="7" name="Straight Arrow Connector 6">
            <a:extLst>
              <a:ext uri="{FF2B5EF4-FFF2-40B4-BE49-F238E27FC236}">
                <a16:creationId xmlns:a16="http://schemas.microsoft.com/office/drawing/2014/main" id="{E2112AEA-B5BB-4D6D-9FD3-23B856D3ECFE}"/>
              </a:ext>
            </a:extLst>
          </p:cNvPr>
          <p:cNvCxnSpPr/>
          <p:nvPr/>
        </p:nvCxnSpPr>
        <p:spPr>
          <a:xfrm>
            <a:off x="3721994" y="1384479"/>
            <a:ext cx="0" cy="920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2473C63-4D35-4829-9808-5D4B24DB8FF4}"/>
              </a:ext>
            </a:extLst>
          </p:cNvPr>
          <p:cNvSpPr txBox="1"/>
          <p:nvPr/>
        </p:nvSpPr>
        <p:spPr>
          <a:xfrm>
            <a:off x="2240924" y="-26673"/>
            <a:ext cx="9214916" cy="1077218"/>
          </a:xfrm>
          <a:prstGeom prst="rect">
            <a:avLst/>
          </a:prstGeom>
          <a:noFill/>
        </p:spPr>
        <p:txBody>
          <a:bodyPr wrap="square" rtlCol="0">
            <a:spAutoFit/>
          </a:bodyPr>
          <a:lstStyle/>
          <a:p>
            <a:pPr algn="ctr"/>
            <a:r>
              <a:rPr lang="en-US" sz="3200" dirty="0"/>
              <a:t>Correlation Coefficients Showing Associations of Sentiment Measures with Churn (Terminate/Cancel)</a:t>
            </a:r>
          </a:p>
        </p:txBody>
      </p:sp>
      <p:sp>
        <p:nvSpPr>
          <p:cNvPr id="9" name="TextBox 8">
            <a:extLst>
              <a:ext uri="{FF2B5EF4-FFF2-40B4-BE49-F238E27FC236}">
                <a16:creationId xmlns:a16="http://schemas.microsoft.com/office/drawing/2014/main" id="{A360D339-A7E1-4407-ACE6-AEF9DED18D5F}"/>
              </a:ext>
            </a:extLst>
          </p:cNvPr>
          <p:cNvSpPr txBox="1"/>
          <p:nvPr/>
        </p:nvSpPr>
        <p:spPr>
          <a:xfrm>
            <a:off x="2236221" y="5683945"/>
            <a:ext cx="7431106" cy="923330"/>
          </a:xfrm>
          <a:prstGeom prst="rect">
            <a:avLst/>
          </a:prstGeom>
          <a:noFill/>
        </p:spPr>
        <p:txBody>
          <a:bodyPr wrap="square" rtlCol="0">
            <a:spAutoFit/>
          </a:bodyPr>
          <a:lstStyle/>
          <a:p>
            <a:pPr algn="ctr"/>
            <a:r>
              <a:rPr lang="en-US" dirty="0"/>
              <a:t>Total Words and Negative Words are Highly Associated. For the Comcast Example the Sentiment Measures Proved More Effective Than the “Rating” Measure.</a:t>
            </a:r>
          </a:p>
        </p:txBody>
      </p:sp>
      <p:sp>
        <p:nvSpPr>
          <p:cNvPr id="2" name="TextBox 1">
            <a:extLst>
              <a:ext uri="{FF2B5EF4-FFF2-40B4-BE49-F238E27FC236}">
                <a16:creationId xmlns:a16="http://schemas.microsoft.com/office/drawing/2014/main" id="{02D53294-636A-4660-BAB9-3E02A5F58617}"/>
              </a:ext>
            </a:extLst>
          </p:cNvPr>
          <p:cNvSpPr txBox="1"/>
          <p:nvPr/>
        </p:nvSpPr>
        <p:spPr>
          <a:xfrm>
            <a:off x="220337" y="5683945"/>
            <a:ext cx="2015884" cy="646331"/>
          </a:xfrm>
          <a:prstGeom prst="rect">
            <a:avLst/>
          </a:prstGeom>
          <a:noFill/>
        </p:spPr>
        <p:txBody>
          <a:bodyPr wrap="square" rtlCol="0">
            <a:spAutoFit/>
          </a:bodyPr>
          <a:lstStyle/>
          <a:p>
            <a:r>
              <a:rPr lang="en-US" dirty="0">
                <a:solidFill>
                  <a:srgbClr val="FF0000"/>
                </a:solidFill>
              </a:rPr>
              <a:t>Revealing Discovery</a:t>
            </a:r>
          </a:p>
        </p:txBody>
      </p:sp>
      <p:sp>
        <p:nvSpPr>
          <p:cNvPr id="4" name="Arrow: Right 3">
            <a:extLst>
              <a:ext uri="{FF2B5EF4-FFF2-40B4-BE49-F238E27FC236}">
                <a16:creationId xmlns:a16="http://schemas.microsoft.com/office/drawing/2014/main" id="{63175956-97D6-4F45-8D48-94ACA02A0980}"/>
              </a:ext>
            </a:extLst>
          </p:cNvPr>
          <p:cNvSpPr/>
          <p:nvPr/>
        </p:nvSpPr>
        <p:spPr>
          <a:xfrm>
            <a:off x="1410159" y="5883007"/>
            <a:ext cx="616945" cy="21422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Brace 5">
            <a:extLst>
              <a:ext uri="{FF2B5EF4-FFF2-40B4-BE49-F238E27FC236}">
                <a16:creationId xmlns:a16="http://schemas.microsoft.com/office/drawing/2014/main" id="{91765ECB-373B-4087-8F29-B48FF31EFD71}"/>
              </a:ext>
            </a:extLst>
          </p:cNvPr>
          <p:cNvSpPr/>
          <p:nvPr/>
        </p:nvSpPr>
        <p:spPr>
          <a:xfrm>
            <a:off x="447708" y="3429000"/>
            <a:ext cx="518207" cy="15036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5D500CF-F2C2-41C7-AD5A-183095312789}"/>
              </a:ext>
            </a:extLst>
          </p:cNvPr>
          <p:cNvSpPr txBox="1"/>
          <p:nvPr/>
        </p:nvSpPr>
        <p:spPr>
          <a:xfrm rot="16200000">
            <a:off x="-1352284" y="3927850"/>
            <a:ext cx="3284112" cy="369332"/>
          </a:xfrm>
          <a:prstGeom prst="rect">
            <a:avLst/>
          </a:prstGeom>
          <a:noFill/>
        </p:spPr>
        <p:txBody>
          <a:bodyPr wrap="square" rtlCol="0">
            <a:spAutoFit/>
          </a:bodyPr>
          <a:lstStyle/>
          <a:p>
            <a:r>
              <a:rPr lang="en-US" dirty="0">
                <a:solidFill>
                  <a:srgbClr val="FF0000"/>
                </a:solidFill>
              </a:rPr>
              <a:t>Alternative Sentiment Measures</a:t>
            </a:r>
          </a:p>
        </p:txBody>
      </p:sp>
    </p:spTree>
    <p:extLst>
      <p:ext uri="{BB962C8B-B14F-4D97-AF65-F5344CB8AC3E}">
        <p14:creationId xmlns:p14="http://schemas.microsoft.com/office/powerpoint/2010/main" val="194587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A26390-1279-4017-AD70-DA3D68D772EC}"/>
              </a:ext>
            </a:extLst>
          </p:cNvPr>
          <p:cNvSpPr txBox="1"/>
          <p:nvPr/>
        </p:nvSpPr>
        <p:spPr>
          <a:xfrm>
            <a:off x="2453089" y="187287"/>
            <a:ext cx="6466901" cy="584775"/>
          </a:xfrm>
          <a:prstGeom prst="rect">
            <a:avLst/>
          </a:prstGeom>
          <a:noFill/>
        </p:spPr>
        <p:txBody>
          <a:bodyPr wrap="square" rtlCol="0">
            <a:spAutoFit/>
          </a:bodyPr>
          <a:lstStyle/>
          <a:p>
            <a:pPr algn="ctr"/>
            <a:r>
              <a:rPr lang="en-US" sz="3200" dirty="0"/>
              <a:t>Purpose, Process and Payoff</a:t>
            </a:r>
          </a:p>
        </p:txBody>
      </p:sp>
      <p:sp>
        <p:nvSpPr>
          <p:cNvPr id="3" name="TextBox 2">
            <a:extLst>
              <a:ext uri="{FF2B5EF4-FFF2-40B4-BE49-F238E27FC236}">
                <a16:creationId xmlns:a16="http://schemas.microsoft.com/office/drawing/2014/main" id="{4B04FC6E-6541-4786-B45E-432109C37CF3}"/>
              </a:ext>
            </a:extLst>
          </p:cNvPr>
          <p:cNvSpPr txBox="1"/>
          <p:nvPr/>
        </p:nvSpPr>
        <p:spPr>
          <a:xfrm>
            <a:off x="198303" y="1189822"/>
            <a:ext cx="10620260" cy="4524315"/>
          </a:xfrm>
          <a:prstGeom prst="rect">
            <a:avLst/>
          </a:prstGeom>
          <a:noFill/>
        </p:spPr>
        <p:txBody>
          <a:bodyPr wrap="square" rtlCol="0">
            <a:spAutoFit/>
          </a:bodyPr>
          <a:lstStyle/>
          <a:p>
            <a:r>
              <a:rPr lang="en-US" sz="2800" dirty="0"/>
              <a:t>Purpose</a:t>
            </a:r>
          </a:p>
          <a:p>
            <a:pPr marL="800100" lvl="1" indent="-342900">
              <a:buFont typeface="Arial" panose="020B0604020202020204" pitchFamily="34" charset="0"/>
              <a:buChar char="•"/>
            </a:pPr>
            <a:r>
              <a:rPr lang="en-US" sz="2000" dirty="0"/>
              <a:t>Businesses pursue various methods to secure real time customer feedback to ensure high levels of customer satisfaction.</a:t>
            </a:r>
          </a:p>
          <a:p>
            <a:pPr marL="800100" lvl="1" indent="-342900">
              <a:buFont typeface="Arial" panose="020B0604020202020204" pitchFamily="34" charset="0"/>
              <a:buChar char="•"/>
            </a:pPr>
            <a:r>
              <a:rPr lang="en-US" sz="2000" dirty="0"/>
              <a:t>Sentiment is most commonly measured on customer surveys using scaled responses (1 to 5 stars) or the Wong-Baker faces (frowning through smiling such as used by doctors to assess pain)</a:t>
            </a:r>
          </a:p>
          <a:p>
            <a:pPr marL="800100" lvl="1" indent="-342900">
              <a:buFont typeface="Arial" panose="020B0604020202020204" pitchFamily="34" charset="0"/>
              <a:buChar char="•"/>
            </a:pPr>
            <a:r>
              <a:rPr lang="en-US" sz="2000" dirty="0"/>
              <a:t>However, most available customer feedback comes not from surveys but from everyday communication and interaction with customers in the form of unstructured text narratives</a:t>
            </a:r>
          </a:p>
          <a:p>
            <a:pPr marL="800100" lvl="1" indent="-342900">
              <a:buFont typeface="Arial" panose="020B0604020202020204" pitchFamily="34" charset="0"/>
              <a:buChar char="•"/>
            </a:pPr>
            <a:r>
              <a:rPr lang="en-US" sz="2000" dirty="0"/>
              <a:t>It is beneficial to leverage this customer intelligence by having a real-time capability that reliably classifies customer feedback narratives as being either positive or negative sentiment. </a:t>
            </a:r>
          </a:p>
          <a:p>
            <a:pPr marL="800100" lvl="1" indent="-342900">
              <a:buFont typeface="Arial" panose="020B0604020202020204" pitchFamily="34" charset="0"/>
              <a:buChar char="•"/>
            </a:pPr>
            <a:r>
              <a:rPr lang="en-US" sz="2000" dirty="0"/>
              <a:t>Having this real time classification in a time series could:</a:t>
            </a:r>
          </a:p>
          <a:p>
            <a:pPr marL="1257300" lvl="2" indent="-342900">
              <a:buFont typeface="Arial" panose="020B0604020202020204" pitchFamily="34" charset="0"/>
              <a:buChar char="•"/>
            </a:pPr>
            <a:r>
              <a:rPr lang="en-US" sz="2000" dirty="0"/>
              <a:t>Automatically trigger corrective/preventative actions when specific thresholds are met</a:t>
            </a:r>
          </a:p>
          <a:p>
            <a:pPr marL="1257300" lvl="2" indent="-342900">
              <a:buFont typeface="Arial" panose="020B0604020202020204" pitchFamily="34" charset="0"/>
              <a:buChar char="•"/>
            </a:pPr>
            <a:r>
              <a:rPr lang="en-US" sz="2000" dirty="0"/>
              <a:t>Serve as a valuable KPI</a:t>
            </a:r>
          </a:p>
        </p:txBody>
      </p:sp>
    </p:spTree>
    <p:extLst>
      <p:ext uri="{BB962C8B-B14F-4D97-AF65-F5344CB8AC3E}">
        <p14:creationId xmlns:p14="http://schemas.microsoft.com/office/powerpoint/2010/main" val="19950238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9C3D5-E502-4CD2-9D36-43B606F5DB4B}"/>
              </a:ext>
            </a:extLst>
          </p:cNvPr>
          <p:cNvPicPr>
            <a:picLocks noChangeAspect="1"/>
          </p:cNvPicPr>
          <p:nvPr/>
        </p:nvPicPr>
        <p:blipFill>
          <a:blip r:embed="rId2"/>
          <a:stretch>
            <a:fillRect/>
          </a:stretch>
        </p:blipFill>
        <p:spPr>
          <a:xfrm>
            <a:off x="1935582" y="1164861"/>
            <a:ext cx="7858125" cy="3514725"/>
          </a:xfrm>
          <a:prstGeom prst="rect">
            <a:avLst/>
          </a:prstGeom>
        </p:spPr>
      </p:pic>
      <p:sp>
        <p:nvSpPr>
          <p:cNvPr id="3" name="Rectangle 2">
            <a:extLst>
              <a:ext uri="{FF2B5EF4-FFF2-40B4-BE49-F238E27FC236}">
                <a16:creationId xmlns:a16="http://schemas.microsoft.com/office/drawing/2014/main" id="{44154939-CD24-4AF0-8734-EF27F13B081B}"/>
              </a:ext>
            </a:extLst>
          </p:cNvPr>
          <p:cNvSpPr/>
          <p:nvPr/>
        </p:nvSpPr>
        <p:spPr>
          <a:xfrm>
            <a:off x="1759026" y="91932"/>
            <a:ext cx="7704462" cy="954107"/>
          </a:xfrm>
          <a:prstGeom prst="rect">
            <a:avLst/>
          </a:prstGeom>
        </p:spPr>
        <p:txBody>
          <a:bodyPr wrap="square">
            <a:spAutoFit/>
          </a:bodyPr>
          <a:lstStyle/>
          <a:p>
            <a:pPr algn="ctr"/>
            <a:r>
              <a:rPr lang="en-US" sz="2800" dirty="0">
                <a:solidFill>
                  <a:srgbClr val="444444"/>
                </a:solidFill>
                <a:latin typeface="Segoe UI" panose="020B0502040204020203" pitchFamily="34" charset="0"/>
              </a:rPr>
              <a:t>Customer Churn: W</a:t>
            </a:r>
            <a:r>
              <a:rPr lang="en-US" sz="2800" dirty="0">
                <a:solidFill>
                  <a:srgbClr val="444444"/>
                </a:solidFill>
                <a:latin typeface="&amp;quot"/>
              </a:rPr>
              <a:t>hen a Customer</a:t>
            </a:r>
            <a:r>
              <a:rPr lang="en-US" sz="2800" dirty="0">
                <a:solidFill>
                  <a:srgbClr val="444444"/>
                </a:solidFill>
                <a:latin typeface="Segoe UI" panose="020B0502040204020203" pitchFamily="34" charset="0"/>
              </a:rPr>
              <a:t> C</a:t>
            </a:r>
            <a:r>
              <a:rPr lang="en-US" sz="2800" dirty="0">
                <a:solidFill>
                  <a:srgbClr val="444444"/>
                </a:solidFill>
                <a:latin typeface="&amp;quot"/>
              </a:rPr>
              <a:t>eases His or Her Relationship with a Company</a:t>
            </a:r>
            <a:r>
              <a:rPr lang="en-US" sz="2800" dirty="0">
                <a:solidFill>
                  <a:srgbClr val="444444"/>
                </a:solidFill>
                <a:latin typeface="Segoe UI" panose="020B0502040204020203" pitchFamily="34" charset="0"/>
              </a:rPr>
              <a:t>.</a:t>
            </a:r>
            <a:endParaRPr lang="en-US" sz="2800" dirty="0"/>
          </a:p>
        </p:txBody>
      </p:sp>
      <p:sp>
        <p:nvSpPr>
          <p:cNvPr id="4" name="TextBox 3">
            <a:extLst>
              <a:ext uri="{FF2B5EF4-FFF2-40B4-BE49-F238E27FC236}">
                <a16:creationId xmlns:a16="http://schemas.microsoft.com/office/drawing/2014/main" id="{31B18C54-914F-42B5-B913-907A43876E4E}"/>
              </a:ext>
            </a:extLst>
          </p:cNvPr>
          <p:cNvSpPr txBox="1"/>
          <p:nvPr/>
        </p:nvSpPr>
        <p:spPr>
          <a:xfrm>
            <a:off x="2082188" y="5078776"/>
            <a:ext cx="7858125" cy="523220"/>
          </a:xfrm>
          <a:prstGeom prst="rect">
            <a:avLst/>
          </a:prstGeom>
          <a:noFill/>
        </p:spPr>
        <p:txBody>
          <a:bodyPr wrap="square" rtlCol="0">
            <a:spAutoFit/>
          </a:bodyPr>
          <a:lstStyle/>
          <a:p>
            <a:pPr algn="ctr"/>
            <a:r>
              <a:rPr lang="en-US" sz="2800" dirty="0"/>
              <a:t>Identification, Risk Measurement, Risk Mitigation</a:t>
            </a:r>
          </a:p>
        </p:txBody>
      </p:sp>
      <p:sp>
        <p:nvSpPr>
          <p:cNvPr id="5" name="TextBox 4">
            <a:extLst>
              <a:ext uri="{FF2B5EF4-FFF2-40B4-BE49-F238E27FC236}">
                <a16:creationId xmlns:a16="http://schemas.microsoft.com/office/drawing/2014/main" id="{D7058323-6874-4111-9A56-EE55DF72A946}"/>
              </a:ext>
            </a:extLst>
          </p:cNvPr>
          <p:cNvSpPr txBox="1"/>
          <p:nvPr/>
        </p:nvSpPr>
        <p:spPr>
          <a:xfrm>
            <a:off x="3106757" y="5601996"/>
            <a:ext cx="5794872" cy="523220"/>
          </a:xfrm>
          <a:prstGeom prst="rect">
            <a:avLst/>
          </a:prstGeom>
          <a:noFill/>
        </p:spPr>
        <p:txBody>
          <a:bodyPr wrap="square" rtlCol="0">
            <a:spAutoFit/>
          </a:bodyPr>
          <a:lstStyle/>
          <a:p>
            <a:pPr algn="ctr"/>
            <a:r>
              <a:rPr lang="en-US" sz="2800" dirty="0"/>
              <a:t>Comcast Example</a:t>
            </a:r>
          </a:p>
        </p:txBody>
      </p:sp>
    </p:spTree>
    <p:extLst>
      <p:ext uri="{BB962C8B-B14F-4D97-AF65-F5344CB8AC3E}">
        <p14:creationId xmlns:p14="http://schemas.microsoft.com/office/powerpoint/2010/main" val="1674320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2C1D2-C2DA-4F63-9292-DD5787C0B78F}"/>
              </a:ext>
            </a:extLst>
          </p:cNvPr>
          <p:cNvSpPr txBox="1"/>
          <p:nvPr/>
        </p:nvSpPr>
        <p:spPr>
          <a:xfrm>
            <a:off x="2666082" y="484742"/>
            <a:ext cx="6180463" cy="584775"/>
          </a:xfrm>
          <a:prstGeom prst="rect">
            <a:avLst/>
          </a:prstGeom>
          <a:noFill/>
        </p:spPr>
        <p:txBody>
          <a:bodyPr wrap="square" rtlCol="0">
            <a:spAutoFit/>
          </a:bodyPr>
          <a:lstStyle/>
          <a:p>
            <a:pPr algn="ctr"/>
            <a:r>
              <a:rPr lang="en-US" sz="3200" dirty="0"/>
              <a:t>Our Updated Prediction Model</a:t>
            </a:r>
          </a:p>
        </p:txBody>
      </p:sp>
      <p:sp>
        <p:nvSpPr>
          <p:cNvPr id="4" name="TextBox 3">
            <a:extLst>
              <a:ext uri="{FF2B5EF4-FFF2-40B4-BE49-F238E27FC236}">
                <a16:creationId xmlns:a16="http://schemas.microsoft.com/office/drawing/2014/main" id="{2DA51D0D-1B60-45BB-913B-20D26D756858}"/>
              </a:ext>
            </a:extLst>
          </p:cNvPr>
          <p:cNvSpPr txBox="1"/>
          <p:nvPr/>
        </p:nvSpPr>
        <p:spPr>
          <a:xfrm>
            <a:off x="1344058" y="1652530"/>
            <a:ext cx="8218583" cy="523220"/>
          </a:xfrm>
          <a:prstGeom prst="rect">
            <a:avLst/>
          </a:prstGeom>
          <a:noFill/>
        </p:spPr>
        <p:txBody>
          <a:bodyPr wrap="square" rtlCol="0">
            <a:spAutoFit/>
          </a:bodyPr>
          <a:lstStyle/>
          <a:p>
            <a:pPr algn="ctr"/>
            <a:r>
              <a:rPr lang="en-US" sz="2800" dirty="0"/>
              <a:t>Churn=g(</a:t>
            </a:r>
            <a:r>
              <a:rPr lang="en-US" sz="2800" dirty="0" err="1"/>
              <a:t>W</a:t>
            </a:r>
            <a:r>
              <a:rPr lang="en-US" sz="2800" baseline="-25000" dirty="0" err="1"/>
              <a:t>c</a:t>
            </a:r>
            <a:r>
              <a:rPr lang="en-US" sz="2800" dirty="0"/>
              <a:t>, </a:t>
            </a:r>
            <a:r>
              <a:rPr lang="en-US" sz="2800" dirty="0" err="1"/>
              <a:t>X</a:t>
            </a:r>
            <a:r>
              <a:rPr lang="en-US" sz="2800" baseline="-25000" dirty="0" err="1"/>
              <a:t>c</a:t>
            </a:r>
            <a:r>
              <a:rPr lang="en-US" sz="2800" dirty="0"/>
              <a:t>, S)</a:t>
            </a:r>
          </a:p>
        </p:txBody>
      </p:sp>
      <p:sp>
        <p:nvSpPr>
          <p:cNvPr id="6" name="TextBox 5">
            <a:extLst>
              <a:ext uri="{FF2B5EF4-FFF2-40B4-BE49-F238E27FC236}">
                <a16:creationId xmlns:a16="http://schemas.microsoft.com/office/drawing/2014/main" id="{40401C59-097A-4F4A-9922-F64BC1FF4E41}"/>
              </a:ext>
            </a:extLst>
          </p:cNvPr>
          <p:cNvSpPr txBox="1"/>
          <p:nvPr/>
        </p:nvSpPr>
        <p:spPr>
          <a:xfrm>
            <a:off x="226243" y="2758763"/>
            <a:ext cx="11965757" cy="3416320"/>
          </a:xfrm>
          <a:prstGeom prst="rect">
            <a:avLst/>
          </a:prstGeom>
          <a:noFill/>
        </p:spPr>
        <p:txBody>
          <a:bodyPr wrap="square" rtlCol="0">
            <a:spAutoFit/>
          </a:bodyPr>
          <a:lstStyle/>
          <a:p>
            <a:r>
              <a:rPr lang="en-US" sz="2400" dirty="0" err="1"/>
              <a:t>W</a:t>
            </a:r>
            <a:r>
              <a:rPr lang="en-US" sz="2400" baseline="-25000" dirty="0" err="1"/>
              <a:t>c</a:t>
            </a:r>
            <a:r>
              <a:rPr lang="en-US" sz="2400" dirty="0"/>
              <a:t>=Key Words and Phrases significant for predicting churn</a:t>
            </a:r>
          </a:p>
          <a:p>
            <a:r>
              <a:rPr lang="en-US" sz="2400" dirty="0" err="1"/>
              <a:t>X</a:t>
            </a:r>
            <a:r>
              <a:rPr lang="en-US" sz="2400" baseline="-25000" dirty="0" err="1"/>
              <a:t>c</a:t>
            </a:r>
            <a:r>
              <a:rPr lang="en-US" sz="2400" dirty="0"/>
              <a:t>=Other Variables (e.g. gender, region, industry, etc) significant for predicting churn</a:t>
            </a:r>
          </a:p>
          <a:p>
            <a:r>
              <a:rPr lang="en-US" sz="2400" dirty="0"/>
              <a:t>S=Sentiment=f(</a:t>
            </a:r>
            <a:r>
              <a:rPr lang="en-US" sz="2400" dirty="0" err="1"/>
              <a:t>W</a:t>
            </a:r>
            <a:r>
              <a:rPr lang="en-US" sz="2400" baseline="-25000" dirty="0" err="1"/>
              <a:t>s</a:t>
            </a:r>
            <a:r>
              <a:rPr lang="en-US" sz="2400" dirty="0" err="1"/>
              <a:t>,X</a:t>
            </a:r>
            <a:r>
              <a:rPr lang="en-US" sz="2400" baseline="-25000" dirty="0" err="1"/>
              <a:t>s</a:t>
            </a:r>
            <a:r>
              <a:rPr lang="en-US" sz="2400" dirty="0"/>
              <a:t>)</a:t>
            </a:r>
          </a:p>
          <a:p>
            <a:endParaRPr lang="en-US" sz="2400" dirty="0"/>
          </a:p>
          <a:p>
            <a:r>
              <a:rPr lang="en-US" sz="2400" dirty="0"/>
              <a:t>Hence, Churn=g(</a:t>
            </a:r>
            <a:r>
              <a:rPr lang="en-US" sz="2400" dirty="0" err="1"/>
              <a:t>W</a:t>
            </a:r>
            <a:r>
              <a:rPr lang="en-US" sz="2400" baseline="-25000" dirty="0" err="1"/>
              <a:t>c</a:t>
            </a:r>
            <a:r>
              <a:rPr lang="en-US" sz="2400" dirty="0"/>
              <a:t>, </a:t>
            </a:r>
            <a:r>
              <a:rPr lang="en-US" sz="2400" dirty="0" err="1"/>
              <a:t>X</a:t>
            </a:r>
            <a:r>
              <a:rPr lang="en-US" sz="2400" baseline="-25000" dirty="0" err="1"/>
              <a:t>c</a:t>
            </a:r>
            <a:r>
              <a:rPr lang="en-US" sz="2400" dirty="0"/>
              <a:t>, S (</a:t>
            </a:r>
            <a:r>
              <a:rPr lang="en-US" sz="2400" dirty="0" err="1"/>
              <a:t>W</a:t>
            </a:r>
            <a:r>
              <a:rPr lang="en-US" sz="2400" baseline="-25000" dirty="0" err="1"/>
              <a:t>s</a:t>
            </a:r>
            <a:r>
              <a:rPr lang="en-US" sz="2400" dirty="0" err="1"/>
              <a:t>,X</a:t>
            </a:r>
            <a:r>
              <a:rPr lang="en-US" sz="2400" baseline="-25000" dirty="0" err="1"/>
              <a:t>s</a:t>
            </a:r>
            <a:r>
              <a:rPr lang="en-US" sz="2400" dirty="0"/>
              <a:t>))</a:t>
            </a:r>
          </a:p>
          <a:p>
            <a:endParaRPr lang="en-US" sz="2400" dirty="0"/>
          </a:p>
          <a:p>
            <a:r>
              <a:rPr lang="en-US" sz="2400" dirty="0"/>
              <a:t>Which gives us two sets of variables for consideration. The analysis is a two stage problem. Requiring very robust tools…</a:t>
            </a:r>
          </a:p>
          <a:p>
            <a:endParaRPr lang="en-US" sz="2400" dirty="0"/>
          </a:p>
        </p:txBody>
      </p:sp>
    </p:spTree>
    <p:extLst>
      <p:ext uri="{BB962C8B-B14F-4D97-AF65-F5344CB8AC3E}">
        <p14:creationId xmlns:p14="http://schemas.microsoft.com/office/powerpoint/2010/main" val="3231265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4857071-7CC8-4A17-9143-92721E418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963" y="1052737"/>
            <a:ext cx="8226075" cy="5237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BF5F9"/>
                  </a:outerShdw>
                </a:effectLst>
              </a14:hiddenEffects>
            </a:ext>
          </a:extLst>
        </p:spPr>
      </p:pic>
      <p:sp>
        <p:nvSpPr>
          <p:cNvPr id="2" name="TextBox 1">
            <a:extLst>
              <a:ext uri="{FF2B5EF4-FFF2-40B4-BE49-F238E27FC236}">
                <a16:creationId xmlns:a16="http://schemas.microsoft.com/office/drawing/2014/main" id="{C8A5F8BB-89BC-4BE5-AE1E-E686C2F907CA}"/>
              </a:ext>
            </a:extLst>
          </p:cNvPr>
          <p:cNvSpPr txBox="1"/>
          <p:nvPr/>
        </p:nvSpPr>
        <p:spPr>
          <a:xfrm>
            <a:off x="2495601" y="137135"/>
            <a:ext cx="6732749" cy="923330"/>
          </a:xfrm>
          <a:prstGeom prst="rect">
            <a:avLst/>
          </a:prstGeom>
          <a:noFill/>
        </p:spPr>
        <p:txBody>
          <a:bodyPr wrap="square" rtlCol="0">
            <a:spAutoFit/>
          </a:bodyPr>
          <a:lstStyle/>
          <a:p>
            <a:pPr algn="ctr"/>
            <a:r>
              <a:rPr lang="en-US" dirty="0"/>
              <a:t>Text Analytics Breaks Statements Down To Bag of Words</a:t>
            </a:r>
          </a:p>
          <a:p>
            <a:pPr algn="ctr"/>
            <a:r>
              <a:rPr lang="en-US" dirty="0"/>
              <a:t>The Word “Cancel” and Its Variants are Identified as Interesting Proxy Labels for Possible Prediction of Churn</a:t>
            </a:r>
          </a:p>
        </p:txBody>
      </p:sp>
      <p:sp>
        <p:nvSpPr>
          <p:cNvPr id="3" name="Oval 2">
            <a:extLst>
              <a:ext uri="{FF2B5EF4-FFF2-40B4-BE49-F238E27FC236}">
                <a16:creationId xmlns:a16="http://schemas.microsoft.com/office/drawing/2014/main" id="{1ADC35A2-A4F3-47FA-9E95-C9F4E970377C}"/>
              </a:ext>
            </a:extLst>
          </p:cNvPr>
          <p:cNvSpPr/>
          <p:nvPr/>
        </p:nvSpPr>
        <p:spPr>
          <a:xfrm>
            <a:off x="1775520" y="1916832"/>
            <a:ext cx="86409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2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406897-77AF-4549-A3A6-C69B21D4535A}"/>
              </a:ext>
            </a:extLst>
          </p:cNvPr>
          <p:cNvPicPr>
            <a:picLocks noChangeAspect="1"/>
          </p:cNvPicPr>
          <p:nvPr/>
        </p:nvPicPr>
        <p:blipFill>
          <a:blip r:embed="rId2"/>
          <a:stretch>
            <a:fillRect/>
          </a:stretch>
        </p:blipFill>
        <p:spPr>
          <a:xfrm>
            <a:off x="1841680" y="1309518"/>
            <a:ext cx="9107858" cy="4537489"/>
          </a:xfrm>
          <a:prstGeom prst="rect">
            <a:avLst/>
          </a:prstGeom>
        </p:spPr>
      </p:pic>
      <p:sp>
        <p:nvSpPr>
          <p:cNvPr id="3" name="TextBox 2">
            <a:extLst>
              <a:ext uri="{FF2B5EF4-FFF2-40B4-BE49-F238E27FC236}">
                <a16:creationId xmlns:a16="http://schemas.microsoft.com/office/drawing/2014/main" id="{FD5B96B8-CC62-4217-83D3-F95E49E9ACF9}"/>
              </a:ext>
            </a:extLst>
          </p:cNvPr>
          <p:cNvSpPr txBox="1"/>
          <p:nvPr/>
        </p:nvSpPr>
        <p:spPr>
          <a:xfrm>
            <a:off x="1532585" y="364985"/>
            <a:ext cx="9659155" cy="369332"/>
          </a:xfrm>
          <a:prstGeom prst="rect">
            <a:avLst/>
          </a:prstGeom>
          <a:noFill/>
        </p:spPr>
        <p:txBody>
          <a:bodyPr wrap="square" rtlCol="0">
            <a:spAutoFit/>
          </a:bodyPr>
          <a:lstStyle/>
          <a:p>
            <a:pPr algn="ctr"/>
            <a:r>
              <a:rPr lang="en-US" dirty="0"/>
              <a:t>Salford Systems </a:t>
            </a:r>
            <a:r>
              <a:rPr lang="en-US" dirty="0" err="1"/>
              <a:t>Treenet</a:t>
            </a:r>
            <a:r>
              <a:rPr lang="en-US" dirty="0"/>
              <a:t> ---Predicting Churn with K-Fold Validation</a:t>
            </a:r>
          </a:p>
        </p:txBody>
      </p:sp>
    </p:spTree>
    <p:extLst>
      <p:ext uri="{BB962C8B-B14F-4D97-AF65-F5344CB8AC3E}">
        <p14:creationId xmlns:p14="http://schemas.microsoft.com/office/powerpoint/2010/main" val="3975581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45B1D6-8601-4E14-B527-707FAD25BE6C}"/>
              </a:ext>
            </a:extLst>
          </p:cNvPr>
          <p:cNvPicPr>
            <a:picLocks noChangeAspect="1"/>
          </p:cNvPicPr>
          <p:nvPr/>
        </p:nvPicPr>
        <p:blipFill>
          <a:blip r:embed="rId2"/>
          <a:stretch>
            <a:fillRect/>
          </a:stretch>
        </p:blipFill>
        <p:spPr>
          <a:xfrm>
            <a:off x="2974109" y="940727"/>
            <a:ext cx="5985164" cy="4770417"/>
          </a:xfrm>
          <a:prstGeom prst="rect">
            <a:avLst/>
          </a:prstGeom>
        </p:spPr>
      </p:pic>
    </p:spTree>
    <p:extLst>
      <p:ext uri="{BB962C8B-B14F-4D97-AF65-F5344CB8AC3E}">
        <p14:creationId xmlns:p14="http://schemas.microsoft.com/office/powerpoint/2010/main" val="3381294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11C6D-03E6-4E53-B79C-010A0F1FF28D}"/>
              </a:ext>
            </a:extLst>
          </p:cNvPr>
          <p:cNvPicPr>
            <a:picLocks noChangeAspect="1"/>
          </p:cNvPicPr>
          <p:nvPr/>
        </p:nvPicPr>
        <p:blipFill>
          <a:blip r:embed="rId2"/>
          <a:stretch>
            <a:fillRect/>
          </a:stretch>
        </p:blipFill>
        <p:spPr>
          <a:xfrm>
            <a:off x="252345" y="1147896"/>
            <a:ext cx="5505450" cy="4124325"/>
          </a:xfrm>
          <a:prstGeom prst="rect">
            <a:avLst/>
          </a:prstGeom>
        </p:spPr>
      </p:pic>
      <p:sp>
        <p:nvSpPr>
          <p:cNvPr id="3" name="TextBox 2">
            <a:extLst>
              <a:ext uri="{FF2B5EF4-FFF2-40B4-BE49-F238E27FC236}">
                <a16:creationId xmlns:a16="http://schemas.microsoft.com/office/drawing/2014/main" id="{9F72640E-83F4-48B7-AED7-DE95555728CB}"/>
              </a:ext>
            </a:extLst>
          </p:cNvPr>
          <p:cNvSpPr txBox="1"/>
          <p:nvPr/>
        </p:nvSpPr>
        <p:spPr>
          <a:xfrm>
            <a:off x="554730" y="480880"/>
            <a:ext cx="5203065" cy="369332"/>
          </a:xfrm>
          <a:prstGeom prst="rect">
            <a:avLst/>
          </a:prstGeom>
          <a:noFill/>
        </p:spPr>
        <p:txBody>
          <a:bodyPr wrap="square" rtlCol="0">
            <a:spAutoFit/>
          </a:bodyPr>
          <a:lstStyle/>
          <a:p>
            <a:r>
              <a:rPr lang="en-US" dirty="0"/>
              <a:t>ROC Curve Shows Value From the Model</a:t>
            </a:r>
          </a:p>
        </p:txBody>
      </p:sp>
      <p:pic>
        <p:nvPicPr>
          <p:cNvPr id="4" name="Picture 3">
            <a:extLst>
              <a:ext uri="{FF2B5EF4-FFF2-40B4-BE49-F238E27FC236}">
                <a16:creationId xmlns:a16="http://schemas.microsoft.com/office/drawing/2014/main" id="{793DD80F-FF81-4983-8D03-5928A89BA1D0}"/>
              </a:ext>
            </a:extLst>
          </p:cNvPr>
          <p:cNvPicPr>
            <a:picLocks noChangeAspect="1"/>
          </p:cNvPicPr>
          <p:nvPr/>
        </p:nvPicPr>
        <p:blipFill>
          <a:blip r:embed="rId3"/>
          <a:stretch>
            <a:fillRect/>
          </a:stretch>
        </p:blipFill>
        <p:spPr>
          <a:xfrm>
            <a:off x="6096000" y="1064854"/>
            <a:ext cx="5610225" cy="4171950"/>
          </a:xfrm>
          <a:prstGeom prst="rect">
            <a:avLst/>
          </a:prstGeom>
        </p:spPr>
      </p:pic>
      <p:sp>
        <p:nvSpPr>
          <p:cNvPr id="5" name="TextBox 4">
            <a:extLst>
              <a:ext uri="{FF2B5EF4-FFF2-40B4-BE49-F238E27FC236}">
                <a16:creationId xmlns:a16="http://schemas.microsoft.com/office/drawing/2014/main" id="{3CB3FA43-9EB3-4DE0-8BC9-6C87EE26DC1F}"/>
              </a:ext>
            </a:extLst>
          </p:cNvPr>
          <p:cNvSpPr txBox="1"/>
          <p:nvPr/>
        </p:nvSpPr>
        <p:spPr>
          <a:xfrm>
            <a:off x="6657169" y="480880"/>
            <a:ext cx="5203065" cy="369332"/>
          </a:xfrm>
          <a:prstGeom prst="rect">
            <a:avLst/>
          </a:prstGeom>
          <a:noFill/>
        </p:spPr>
        <p:txBody>
          <a:bodyPr wrap="square" rtlCol="0">
            <a:spAutoFit/>
          </a:bodyPr>
          <a:lstStyle/>
          <a:p>
            <a:r>
              <a:rPr lang="en-US" dirty="0"/>
              <a:t>Lift Curve Shows Value From the Model</a:t>
            </a:r>
          </a:p>
        </p:txBody>
      </p:sp>
      <p:sp>
        <p:nvSpPr>
          <p:cNvPr id="6" name="TextBox 5">
            <a:extLst>
              <a:ext uri="{FF2B5EF4-FFF2-40B4-BE49-F238E27FC236}">
                <a16:creationId xmlns:a16="http://schemas.microsoft.com/office/drawing/2014/main" id="{9E09E97E-1469-4655-9553-E767EF73ABF1}"/>
              </a:ext>
            </a:extLst>
          </p:cNvPr>
          <p:cNvSpPr txBox="1"/>
          <p:nvPr/>
        </p:nvSpPr>
        <p:spPr>
          <a:xfrm>
            <a:off x="1266940" y="5629619"/>
            <a:ext cx="9683826" cy="369332"/>
          </a:xfrm>
          <a:prstGeom prst="rect">
            <a:avLst/>
          </a:prstGeom>
          <a:noFill/>
        </p:spPr>
        <p:txBody>
          <a:bodyPr wrap="square" rtlCol="0">
            <a:spAutoFit/>
          </a:bodyPr>
          <a:lstStyle/>
          <a:p>
            <a:pPr algn="ctr"/>
            <a:r>
              <a:rPr lang="en-US" dirty="0"/>
              <a:t>Information Gain Exists</a:t>
            </a:r>
          </a:p>
        </p:txBody>
      </p:sp>
      <p:cxnSp>
        <p:nvCxnSpPr>
          <p:cNvPr id="8" name="Straight Arrow Connector 7">
            <a:extLst>
              <a:ext uri="{FF2B5EF4-FFF2-40B4-BE49-F238E27FC236}">
                <a16:creationId xmlns:a16="http://schemas.microsoft.com/office/drawing/2014/main" id="{21ED9003-8F65-4F55-8133-2B775E77978E}"/>
              </a:ext>
            </a:extLst>
          </p:cNvPr>
          <p:cNvCxnSpPr/>
          <p:nvPr/>
        </p:nvCxnSpPr>
        <p:spPr>
          <a:xfrm flipH="1" flipV="1">
            <a:off x="2963537" y="2985571"/>
            <a:ext cx="2908453" cy="264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3700264-ACE5-4134-8556-75EA63CFAF9F}"/>
              </a:ext>
            </a:extLst>
          </p:cNvPr>
          <p:cNvCxnSpPr/>
          <p:nvPr/>
        </p:nvCxnSpPr>
        <p:spPr>
          <a:xfrm flipV="1">
            <a:off x="5905041" y="1707614"/>
            <a:ext cx="1079653" cy="3922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427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88E970-1E8A-40ED-820B-CDE6489E4D9B}"/>
              </a:ext>
            </a:extLst>
          </p:cNvPr>
          <p:cNvPicPr>
            <a:picLocks noChangeAspect="1"/>
          </p:cNvPicPr>
          <p:nvPr/>
        </p:nvPicPr>
        <p:blipFill>
          <a:blip r:embed="rId2"/>
          <a:stretch>
            <a:fillRect/>
          </a:stretch>
        </p:blipFill>
        <p:spPr>
          <a:xfrm>
            <a:off x="1115313" y="794326"/>
            <a:ext cx="9812957" cy="5190837"/>
          </a:xfrm>
          <a:prstGeom prst="rect">
            <a:avLst/>
          </a:prstGeom>
        </p:spPr>
      </p:pic>
      <p:sp>
        <p:nvSpPr>
          <p:cNvPr id="3" name="TextBox 2">
            <a:extLst>
              <a:ext uri="{FF2B5EF4-FFF2-40B4-BE49-F238E27FC236}">
                <a16:creationId xmlns:a16="http://schemas.microsoft.com/office/drawing/2014/main" id="{A234CFED-1D84-4683-ADE7-EFE5A6C9F8DE}"/>
              </a:ext>
            </a:extLst>
          </p:cNvPr>
          <p:cNvSpPr txBox="1"/>
          <p:nvPr/>
        </p:nvSpPr>
        <p:spPr>
          <a:xfrm>
            <a:off x="2291508" y="0"/>
            <a:ext cx="8119432" cy="646331"/>
          </a:xfrm>
          <a:prstGeom prst="rect">
            <a:avLst/>
          </a:prstGeom>
          <a:noFill/>
        </p:spPr>
        <p:txBody>
          <a:bodyPr wrap="square" rtlCol="0">
            <a:spAutoFit/>
          </a:bodyPr>
          <a:lstStyle/>
          <a:p>
            <a:pPr algn="ctr"/>
            <a:r>
              <a:rPr lang="en-US" dirty="0"/>
              <a:t>Total Words in a Record Captures Emotion Which Becomes a Useful Predictor of Churn</a:t>
            </a:r>
          </a:p>
        </p:txBody>
      </p:sp>
    </p:spTree>
    <p:extLst>
      <p:ext uri="{BB962C8B-B14F-4D97-AF65-F5344CB8AC3E}">
        <p14:creationId xmlns:p14="http://schemas.microsoft.com/office/powerpoint/2010/main" val="2610681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42135B-93C9-46F5-8D3E-0D246F9E9DF5}"/>
              </a:ext>
            </a:extLst>
          </p:cNvPr>
          <p:cNvPicPr>
            <a:picLocks noChangeAspect="1"/>
          </p:cNvPicPr>
          <p:nvPr/>
        </p:nvPicPr>
        <p:blipFill>
          <a:blip r:embed="rId2"/>
          <a:stretch>
            <a:fillRect/>
          </a:stretch>
        </p:blipFill>
        <p:spPr>
          <a:xfrm>
            <a:off x="1600200" y="928687"/>
            <a:ext cx="9399388" cy="5227414"/>
          </a:xfrm>
          <a:prstGeom prst="rect">
            <a:avLst/>
          </a:prstGeom>
        </p:spPr>
      </p:pic>
      <p:sp>
        <p:nvSpPr>
          <p:cNvPr id="3" name="TextBox 2">
            <a:extLst>
              <a:ext uri="{FF2B5EF4-FFF2-40B4-BE49-F238E27FC236}">
                <a16:creationId xmlns:a16="http://schemas.microsoft.com/office/drawing/2014/main" id="{162DE58B-C264-439C-A8FE-5216BA801A76}"/>
              </a:ext>
            </a:extLst>
          </p:cNvPr>
          <p:cNvSpPr txBox="1"/>
          <p:nvPr/>
        </p:nvSpPr>
        <p:spPr>
          <a:xfrm>
            <a:off x="1751682" y="132202"/>
            <a:ext cx="8769426" cy="369332"/>
          </a:xfrm>
          <a:prstGeom prst="rect">
            <a:avLst/>
          </a:prstGeom>
          <a:noFill/>
        </p:spPr>
        <p:txBody>
          <a:bodyPr wrap="square" rtlCol="0">
            <a:spAutoFit/>
          </a:bodyPr>
          <a:lstStyle/>
          <a:p>
            <a:pPr algn="ctr"/>
            <a:r>
              <a:rPr lang="en-US" dirty="0"/>
              <a:t>The Effect of Churn Predictor Variables Can be Non Linear</a:t>
            </a:r>
          </a:p>
        </p:txBody>
      </p:sp>
    </p:spTree>
    <p:extLst>
      <p:ext uri="{BB962C8B-B14F-4D97-AF65-F5344CB8AC3E}">
        <p14:creationId xmlns:p14="http://schemas.microsoft.com/office/powerpoint/2010/main" val="1584778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F901E4-27E9-4331-9AD5-A5D9035060E6}"/>
              </a:ext>
            </a:extLst>
          </p:cNvPr>
          <p:cNvPicPr>
            <a:picLocks noChangeAspect="1"/>
          </p:cNvPicPr>
          <p:nvPr/>
        </p:nvPicPr>
        <p:blipFill>
          <a:blip r:embed="rId2"/>
          <a:stretch>
            <a:fillRect/>
          </a:stretch>
        </p:blipFill>
        <p:spPr>
          <a:xfrm>
            <a:off x="1047565" y="714851"/>
            <a:ext cx="10250703" cy="5670967"/>
          </a:xfrm>
          <a:prstGeom prst="rect">
            <a:avLst/>
          </a:prstGeom>
        </p:spPr>
      </p:pic>
      <p:sp>
        <p:nvSpPr>
          <p:cNvPr id="3" name="TextBox 2">
            <a:extLst>
              <a:ext uri="{FF2B5EF4-FFF2-40B4-BE49-F238E27FC236}">
                <a16:creationId xmlns:a16="http://schemas.microsoft.com/office/drawing/2014/main" id="{0938A758-944A-4DF6-B2ED-786C0DED8148}"/>
              </a:ext>
            </a:extLst>
          </p:cNvPr>
          <p:cNvSpPr txBox="1"/>
          <p:nvPr/>
        </p:nvSpPr>
        <p:spPr>
          <a:xfrm>
            <a:off x="4229896" y="6253961"/>
            <a:ext cx="4572000" cy="369332"/>
          </a:xfrm>
          <a:prstGeom prst="rect">
            <a:avLst/>
          </a:prstGeom>
          <a:noFill/>
        </p:spPr>
        <p:txBody>
          <a:bodyPr wrap="square" rtlCol="0">
            <a:spAutoFit/>
          </a:bodyPr>
          <a:lstStyle/>
          <a:p>
            <a:pPr algn="ctr"/>
            <a:r>
              <a:rPr lang="en-US" dirty="0"/>
              <a:t>Sentiment</a:t>
            </a:r>
          </a:p>
        </p:txBody>
      </p:sp>
      <p:sp>
        <p:nvSpPr>
          <p:cNvPr id="4" name="TextBox 3">
            <a:extLst>
              <a:ext uri="{FF2B5EF4-FFF2-40B4-BE49-F238E27FC236}">
                <a16:creationId xmlns:a16="http://schemas.microsoft.com/office/drawing/2014/main" id="{38B9B575-5F94-4D79-BB40-69F465579B51}"/>
              </a:ext>
            </a:extLst>
          </p:cNvPr>
          <p:cNvSpPr txBox="1"/>
          <p:nvPr/>
        </p:nvSpPr>
        <p:spPr>
          <a:xfrm>
            <a:off x="1909590" y="181242"/>
            <a:ext cx="7293167" cy="369332"/>
          </a:xfrm>
          <a:prstGeom prst="rect">
            <a:avLst/>
          </a:prstGeom>
          <a:noFill/>
        </p:spPr>
        <p:txBody>
          <a:bodyPr wrap="square" rtlCol="0">
            <a:spAutoFit/>
          </a:bodyPr>
          <a:lstStyle/>
          <a:p>
            <a:pPr algn="ctr"/>
            <a:r>
              <a:rPr lang="en-US" dirty="0"/>
              <a:t>The Non Linear Effect of Sentiment Upon Churn is Also Non Linear</a:t>
            </a:r>
          </a:p>
        </p:txBody>
      </p:sp>
    </p:spTree>
    <p:extLst>
      <p:ext uri="{BB962C8B-B14F-4D97-AF65-F5344CB8AC3E}">
        <p14:creationId xmlns:p14="http://schemas.microsoft.com/office/powerpoint/2010/main" val="655274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A3DC70-F3A8-4FA3-9F3B-1834CEC07F24}"/>
              </a:ext>
            </a:extLst>
          </p:cNvPr>
          <p:cNvPicPr>
            <a:picLocks noChangeAspect="1"/>
          </p:cNvPicPr>
          <p:nvPr/>
        </p:nvPicPr>
        <p:blipFill>
          <a:blip r:embed="rId2"/>
          <a:stretch>
            <a:fillRect/>
          </a:stretch>
        </p:blipFill>
        <p:spPr>
          <a:xfrm>
            <a:off x="1784412" y="890708"/>
            <a:ext cx="9653726" cy="5285415"/>
          </a:xfrm>
          <a:prstGeom prst="rect">
            <a:avLst/>
          </a:prstGeom>
        </p:spPr>
      </p:pic>
      <p:sp>
        <p:nvSpPr>
          <p:cNvPr id="3" name="TextBox 2">
            <a:extLst>
              <a:ext uri="{FF2B5EF4-FFF2-40B4-BE49-F238E27FC236}">
                <a16:creationId xmlns:a16="http://schemas.microsoft.com/office/drawing/2014/main" id="{0938A758-944A-4DF6-B2ED-786C0DED8148}"/>
              </a:ext>
            </a:extLst>
          </p:cNvPr>
          <p:cNvSpPr txBox="1"/>
          <p:nvPr/>
        </p:nvSpPr>
        <p:spPr>
          <a:xfrm>
            <a:off x="3528560" y="6260302"/>
            <a:ext cx="4572000" cy="369332"/>
          </a:xfrm>
          <a:prstGeom prst="rect">
            <a:avLst/>
          </a:prstGeom>
          <a:noFill/>
        </p:spPr>
        <p:txBody>
          <a:bodyPr wrap="square" rtlCol="0">
            <a:spAutoFit/>
          </a:bodyPr>
          <a:lstStyle/>
          <a:p>
            <a:pPr algn="ctr"/>
            <a:r>
              <a:rPr lang="en-US" dirty="0"/>
              <a:t>Sentiment</a:t>
            </a:r>
          </a:p>
        </p:txBody>
      </p:sp>
      <p:sp>
        <p:nvSpPr>
          <p:cNvPr id="4" name="TextBox 3">
            <a:extLst>
              <a:ext uri="{FF2B5EF4-FFF2-40B4-BE49-F238E27FC236}">
                <a16:creationId xmlns:a16="http://schemas.microsoft.com/office/drawing/2014/main" id="{38B9B575-5F94-4D79-BB40-69F465579B51}"/>
              </a:ext>
            </a:extLst>
          </p:cNvPr>
          <p:cNvSpPr txBox="1"/>
          <p:nvPr/>
        </p:nvSpPr>
        <p:spPr>
          <a:xfrm>
            <a:off x="1909590" y="181242"/>
            <a:ext cx="7293167" cy="369332"/>
          </a:xfrm>
          <a:prstGeom prst="rect">
            <a:avLst/>
          </a:prstGeom>
          <a:noFill/>
        </p:spPr>
        <p:txBody>
          <a:bodyPr wrap="square" rtlCol="0">
            <a:spAutoFit/>
          </a:bodyPr>
          <a:lstStyle/>
          <a:p>
            <a:pPr algn="ctr"/>
            <a:r>
              <a:rPr lang="en-US" dirty="0"/>
              <a:t>The Non Linear Effect of Sentiment Upon Churn is Also Non Linear</a:t>
            </a:r>
          </a:p>
        </p:txBody>
      </p:sp>
    </p:spTree>
    <p:extLst>
      <p:ext uri="{BB962C8B-B14F-4D97-AF65-F5344CB8AC3E}">
        <p14:creationId xmlns:p14="http://schemas.microsoft.com/office/powerpoint/2010/main" val="2368248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A26390-1279-4017-AD70-DA3D68D772EC}"/>
              </a:ext>
            </a:extLst>
          </p:cNvPr>
          <p:cNvSpPr txBox="1"/>
          <p:nvPr/>
        </p:nvSpPr>
        <p:spPr>
          <a:xfrm>
            <a:off x="2453089" y="187287"/>
            <a:ext cx="6466901" cy="584775"/>
          </a:xfrm>
          <a:prstGeom prst="rect">
            <a:avLst/>
          </a:prstGeom>
          <a:noFill/>
        </p:spPr>
        <p:txBody>
          <a:bodyPr wrap="square" rtlCol="0">
            <a:spAutoFit/>
          </a:bodyPr>
          <a:lstStyle/>
          <a:p>
            <a:pPr algn="ctr"/>
            <a:r>
              <a:rPr lang="en-US" sz="3200" dirty="0"/>
              <a:t>Purpose, Process and Payoff</a:t>
            </a:r>
          </a:p>
        </p:txBody>
      </p:sp>
      <p:sp>
        <p:nvSpPr>
          <p:cNvPr id="3" name="TextBox 2">
            <a:extLst>
              <a:ext uri="{FF2B5EF4-FFF2-40B4-BE49-F238E27FC236}">
                <a16:creationId xmlns:a16="http://schemas.microsoft.com/office/drawing/2014/main" id="{4B04FC6E-6541-4786-B45E-432109C37CF3}"/>
              </a:ext>
            </a:extLst>
          </p:cNvPr>
          <p:cNvSpPr txBox="1"/>
          <p:nvPr/>
        </p:nvSpPr>
        <p:spPr>
          <a:xfrm>
            <a:off x="121184" y="1443210"/>
            <a:ext cx="11618233" cy="4832092"/>
          </a:xfrm>
          <a:prstGeom prst="rect">
            <a:avLst/>
          </a:prstGeom>
          <a:noFill/>
        </p:spPr>
        <p:txBody>
          <a:bodyPr wrap="square" rtlCol="0">
            <a:spAutoFit/>
          </a:bodyPr>
          <a:lstStyle/>
          <a:p>
            <a:r>
              <a:rPr lang="en-US" sz="2800" dirty="0"/>
              <a:t>Process</a:t>
            </a:r>
          </a:p>
          <a:p>
            <a:pPr marL="800100" lvl="1" indent="-342900">
              <a:buFont typeface="Arial" panose="020B0604020202020204" pitchFamily="34" charset="0"/>
              <a:buChar char="•"/>
            </a:pPr>
            <a:r>
              <a:rPr lang="en-US" sz="2000" dirty="0"/>
              <a:t>Collected several publicly available datasets of customer product review narratives with associated scaled ratings.</a:t>
            </a:r>
            <a:r>
              <a:rPr lang="en-US" sz="2000" dirty="0">
                <a:solidFill>
                  <a:srgbClr val="00B050"/>
                </a:solidFill>
              </a:rPr>
              <a:t>√ Done</a:t>
            </a:r>
          </a:p>
          <a:p>
            <a:pPr marL="800100" lvl="1" indent="-342900">
              <a:buFont typeface="Arial" panose="020B0604020202020204" pitchFamily="34" charset="0"/>
              <a:buChar char="•"/>
            </a:pPr>
            <a:r>
              <a:rPr lang="en-US" sz="2000" dirty="0"/>
              <a:t>Ran the narratives through a text analyzer to identify strong predictor key words for positive sentiment and for negative sentiment.</a:t>
            </a:r>
            <a:r>
              <a:rPr lang="en-US" sz="2000" dirty="0">
                <a:solidFill>
                  <a:srgbClr val="00B050"/>
                </a:solidFill>
              </a:rPr>
              <a:t> √ Done</a:t>
            </a:r>
            <a:endParaRPr lang="en-US" sz="2000" dirty="0"/>
          </a:p>
          <a:p>
            <a:pPr marL="800100" lvl="1" indent="-342900">
              <a:buFont typeface="Arial" panose="020B0604020202020204" pitchFamily="34" charset="0"/>
              <a:buChar char="•"/>
            </a:pPr>
            <a:r>
              <a:rPr lang="en-US" sz="2000" dirty="0"/>
              <a:t>Exported the Keyword frequencies and associated ratings for analysis in a data modeler tool.</a:t>
            </a:r>
            <a:r>
              <a:rPr lang="en-US" sz="2000" dirty="0">
                <a:solidFill>
                  <a:srgbClr val="00B050"/>
                </a:solidFill>
              </a:rPr>
              <a:t> √ Done</a:t>
            </a:r>
            <a:endParaRPr lang="en-US" sz="2000" dirty="0"/>
          </a:p>
          <a:p>
            <a:pPr marL="800100" lvl="1" indent="-342900">
              <a:buFont typeface="Arial" panose="020B0604020202020204" pitchFamily="34" charset="0"/>
              <a:buChar char="•"/>
            </a:pPr>
            <a:r>
              <a:rPr lang="en-US" sz="2000" dirty="0"/>
              <a:t>Created and validated a predictive model that will convert keyword frequencies into a probability of sentiment by classification (positive or negative)</a:t>
            </a:r>
            <a:r>
              <a:rPr lang="en-US" sz="2000" dirty="0">
                <a:solidFill>
                  <a:srgbClr val="00B050"/>
                </a:solidFill>
              </a:rPr>
              <a:t> √ Done</a:t>
            </a:r>
            <a:endParaRPr lang="en-US" sz="2000" dirty="0"/>
          </a:p>
          <a:p>
            <a:pPr marL="800100" lvl="1" indent="-342900">
              <a:buFont typeface="Arial" panose="020B0604020202020204" pitchFamily="34" charset="0"/>
              <a:buChar char="•"/>
            </a:pPr>
            <a:r>
              <a:rPr lang="en-US" sz="2000" dirty="0"/>
              <a:t>Designed generic workflow for demonstration. </a:t>
            </a:r>
            <a:r>
              <a:rPr lang="en-US" sz="2000" dirty="0">
                <a:solidFill>
                  <a:srgbClr val="00B050"/>
                </a:solidFill>
              </a:rPr>
              <a:t>√ Done</a:t>
            </a:r>
            <a:endParaRPr lang="en-US" sz="2000" dirty="0"/>
          </a:p>
          <a:p>
            <a:pPr marL="800100" lvl="1" indent="-342900">
              <a:buFont typeface="Arial" panose="020B0604020202020204" pitchFamily="34" charset="0"/>
              <a:buChar char="•"/>
            </a:pPr>
            <a:r>
              <a:rPr lang="en-US" sz="2000" dirty="0"/>
              <a:t>Create code for predictive model. </a:t>
            </a:r>
            <a:r>
              <a:rPr lang="en-US" sz="2000" dirty="0">
                <a:solidFill>
                  <a:srgbClr val="00B050"/>
                </a:solidFill>
              </a:rPr>
              <a:t>√ Regression code Done</a:t>
            </a:r>
            <a:endParaRPr lang="en-US" sz="2000" dirty="0"/>
          </a:p>
          <a:p>
            <a:pPr marL="800100" lvl="1" indent="-342900">
              <a:buFont typeface="Arial" panose="020B0604020202020204" pitchFamily="34" charset="0"/>
              <a:buChar char="•"/>
            </a:pPr>
            <a:r>
              <a:rPr lang="en-US" sz="2000" dirty="0"/>
              <a:t>Complete remaining code to read text data </a:t>
            </a:r>
            <a:r>
              <a:rPr lang="en-US" sz="2000" dirty="0">
                <a:solidFill>
                  <a:srgbClr val="FF0000"/>
                </a:solidFill>
              </a:rPr>
              <a:t>√(To do: company specific).</a:t>
            </a:r>
          </a:p>
          <a:p>
            <a:pPr marL="800100" lvl="1" indent="-342900">
              <a:buFont typeface="Arial" panose="020B0604020202020204" pitchFamily="34" charset="0"/>
              <a:buChar char="•"/>
            </a:pPr>
            <a:r>
              <a:rPr lang="en-US" sz="2000" dirty="0"/>
              <a:t>Business deploys, tests, train staff.</a:t>
            </a:r>
            <a:r>
              <a:rPr lang="en-US" sz="2000" dirty="0">
                <a:solidFill>
                  <a:srgbClr val="00B050"/>
                </a:solidFill>
              </a:rPr>
              <a:t> </a:t>
            </a:r>
            <a:r>
              <a:rPr lang="en-US" sz="2000" dirty="0">
                <a:solidFill>
                  <a:srgbClr val="FF0000"/>
                </a:solidFill>
              </a:rPr>
              <a:t>√ (To do: company specific)</a:t>
            </a:r>
          </a:p>
          <a:p>
            <a:pPr marL="800100" lvl="1" indent="-342900">
              <a:buFont typeface="Arial" panose="020B0604020202020204" pitchFamily="34" charset="0"/>
              <a:buChar char="•"/>
            </a:pPr>
            <a:r>
              <a:rPr lang="en-US" sz="2000" dirty="0"/>
              <a:t>Plot as a Time Series.</a:t>
            </a:r>
            <a:r>
              <a:rPr lang="en-US" sz="2000" dirty="0">
                <a:solidFill>
                  <a:srgbClr val="FF0000"/>
                </a:solidFill>
              </a:rPr>
              <a:t> √ (To do: company specific)</a:t>
            </a:r>
          </a:p>
          <a:p>
            <a:pPr marL="800100" lvl="1" indent="-342900">
              <a:buFont typeface="Arial" panose="020B0604020202020204" pitchFamily="34" charset="0"/>
              <a:buChar char="•"/>
            </a:pPr>
            <a:endParaRPr lang="en-US" sz="2000" dirty="0">
              <a:solidFill>
                <a:srgbClr val="FF0000"/>
              </a:solidFill>
            </a:endParaRP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580740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1D5168-7AAC-4E02-87C3-7722E0AE6A74}"/>
              </a:ext>
            </a:extLst>
          </p:cNvPr>
          <p:cNvPicPr>
            <a:picLocks noChangeAspect="1"/>
          </p:cNvPicPr>
          <p:nvPr/>
        </p:nvPicPr>
        <p:blipFill>
          <a:blip r:embed="rId2"/>
          <a:stretch>
            <a:fillRect/>
          </a:stretch>
        </p:blipFill>
        <p:spPr>
          <a:xfrm>
            <a:off x="0" y="1326942"/>
            <a:ext cx="12192000" cy="5056372"/>
          </a:xfrm>
          <a:prstGeom prst="rect">
            <a:avLst/>
          </a:prstGeom>
        </p:spPr>
      </p:pic>
      <p:sp>
        <p:nvSpPr>
          <p:cNvPr id="3" name="TextBox 2">
            <a:extLst>
              <a:ext uri="{FF2B5EF4-FFF2-40B4-BE49-F238E27FC236}">
                <a16:creationId xmlns:a16="http://schemas.microsoft.com/office/drawing/2014/main" id="{50E49B6C-FDDB-436E-A279-9F413A5F7867}"/>
              </a:ext>
            </a:extLst>
          </p:cNvPr>
          <p:cNvSpPr txBox="1"/>
          <p:nvPr/>
        </p:nvSpPr>
        <p:spPr>
          <a:xfrm>
            <a:off x="2405849" y="266330"/>
            <a:ext cx="6720396" cy="369332"/>
          </a:xfrm>
          <a:prstGeom prst="rect">
            <a:avLst/>
          </a:prstGeom>
          <a:noFill/>
        </p:spPr>
        <p:txBody>
          <a:bodyPr wrap="square" rtlCol="0">
            <a:spAutoFit/>
          </a:bodyPr>
          <a:lstStyle/>
          <a:p>
            <a:pPr algn="ctr"/>
            <a:r>
              <a:rPr lang="en-US" dirty="0"/>
              <a:t>Full Dataset Analysis of Those not Mentioning Cancel</a:t>
            </a:r>
          </a:p>
        </p:txBody>
      </p:sp>
    </p:spTree>
    <p:extLst>
      <p:ext uri="{BB962C8B-B14F-4D97-AF65-F5344CB8AC3E}">
        <p14:creationId xmlns:p14="http://schemas.microsoft.com/office/powerpoint/2010/main" val="25571846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ED17D1-E3A0-4294-A4D5-0B728C9E4525}"/>
              </a:ext>
            </a:extLst>
          </p:cNvPr>
          <p:cNvPicPr>
            <a:picLocks noChangeAspect="1"/>
          </p:cNvPicPr>
          <p:nvPr/>
        </p:nvPicPr>
        <p:blipFill>
          <a:blip r:embed="rId2"/>
          <a:stretch>
            <a:fillRect/>
          </a:stretch>
        </p:blipFill>
        <p:spPr>
          <a:xfrm>
            <a:off x="2837863" y="-91641"/>
            <a:ext cx="10271051" cy="6858000"/>
          </a:xfrm>
          <a:prstGeom prst="rect">
            <a:avLst/>
          </a:prstGeom>
        </p:spPr>
      </p:pic>
      <p:sp>
        <p:nvSpPr>
          <p:cNvPr id="3" name="TextBox 2">
            <a:extLst>
              <a:ext uri="{FF2B5EF4-FFF2-40B4-BE49-F238E27FC236}">
                <a16:creationId xmlns:a16="http://schemas.microsoft.com/office/drawing/2014/main" id="{4C205FF2-BD13-48E8-AE76-C7BBA158EA7E}"/>
              </a:ext>
            </a:extLst>
          </p:cNvPr>
          <p:cNvSpPr txBox="1"/>
          <p:nvPr/>
        </p:nvSpPr>
        <p:spPr>
          <a:xfrm>
            <a:off x="304800" y="1288026"/>
            <a:ext cx="1995948" cy="923330"/>
          </a:xfrm>
          <a:prstGeom prst="rect">
            <a:avLst/>
          </a:prstGeom>
          <a:noFill/>
        </p:spPr>
        <p:txBody>
          <a:bodyPr wrap="square" rtlCol="0">
            <a:spAutoFit/>
          </a:bodyPr>
          <a:lstStyle/>
          <a:p>
            <a:r>
              <a:rPr lang="en-US" dirty="0"/>
              <a:t>Those Who Did Not Mentioned Cancel</a:t>
            </a:r>
          </a:p>
        </p:txBody>
      </p:sp>
    </p:spTree>
    <p:extLst>
      <p:ext uri="{BB962C8B-B14F-4D97-AF65-F5344CB8AC3E}">
        <p14:creationId xmlns:p14="http://schemas.microsoft.com/office/powerpoint/2010/main" val="1999660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00969-04C0-4C02-A016-382B6A33D773}"/>
              </a:ext>
            </a:extLst>
          </p:cNvPr>
          <p:cNvPicPr>
            <a:picLocks noChangeAspect="1"/>
          </p:cNvPicPr>
          <p:nvPr/>
        </p:nvPicPr>
        <p:blipFill>
          <a:blip r:embed="rId2"/>
          <a:stretch>
            <a:fillRect/>
          </a:stretch>
        </p:blipFill>
        <p:spPr>
          <a:xfrm>
            <a:off x="0" y="824917"/>
            <a:ext cx="12192000" cy="5208165"/>
          </a:xfrm>
          <a:prstGeom prst="rect">
            <a:avLst/>
          </a:prstGeom>
        </p:spPr>
      </p:pic>
      <p:sp>
        <p:nvSpPr>
          <p:cNvPr id="3" name="TextBox 2">
            <a:extLst>
              <a:ext uri="{FF2B5EF4-FFF2-40B4-BE49-F238E27FC236}">
                <a16:creationId xmlns:a16="http://schemas.microsoft.com/office/drawing/2014/main" id="{694951FA-FF16-48CD-81F8-F3745AE2BB74}"/>
              </a:ext>
            </a:extLst>
          </p:cNvPr>
          <p:cNvSpPr txBox="1"/>
          <p:nvPr/>
        </p:nvSpPr>
        <p:spPr>
          <a:xfrm>
            <a:off x="2405849" y="266330"/>
            <a:ext cx="6720396" cy="369332"/>
          </a:xfrm>
          <a:prstGeom prst="rect">
            <a:avLst/>
          </a:prstGeom>
          <a:noFill/>
        </p:spPr>
        <p:txBody>
          <a:bodyPr wrap="square" rtlCol="0">
            <a:spAutoFit/>
          </a:bodyPr>
          <a:lstStyle/>
          <a:p>
            <a:pPr algn="ctr"/>
            <a:r>
              <a:rPr lang="en-US" dirty="0"/>
              <a:t>Full Dataset Analysis of Those Mentioning Cancel</a:t>
            </a:r>
          </a:p>
        </p:txBody>
      </p:sp>
    </p:spTree>
    <p:extLst>
      <p:ext uri="{BB962C8B-B14F-4D97-AF65-F5344CB8AC3E}">
        <p14:creationId xmlns:p14="http://schemas.microsoft.com/office/powerpoint/2010/main" val="10564954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EA8F18-F630-4CD9-B032-2091AA78AC43}"/>
              </a:ext>
            </a:extLst>
          </p:cNvPr>
          <p:cNvPicPr>
            <a:picLocks noChangeAspect="1"/>
          </p:cNvPicPr>
          <p:nvPr/>
        </p:nvPicPr>
        <p:blipFill>
          <a:blip r:embed="rId2"/>
          <a:stretch>
            <a:fillRect/>
          </a:stretch>
        </p:blipFill>
        <p:spPr>
          <a:xfrm>
            <a:off x="1848560" y="0"/>
            <a:ext cx="10186028" cy="6858000"/>
          </a:xfrm>
          <a:prstGeom prst="rect">
            <a:avLst/>
          </a:prstGeom>
        </p:spPr>
      </p:pic>
      <p:sp>
        <p:nvSpPr>
          <p:cNvPr id="3" name="TextBox 2">
            <a:extLst>
              <a:ext uri="{FF2B5EF4-FFF2-40B4-BE49-F238E27FC236}">
                <a16:creationId xmlns:a16="http://schemas.microsoft.com/office/drawing/2014/main" id="{31BBD948-4A3F-4DCA-AB87-2A471E4E316D}"/>
              </a:ext>
            </a:extLst>
          </p:cNvPr>
          <p:cNvSpPr txBox="1"/>
          <p:nvPr/>
        </p:nvSpPr>
        <p:spPr>
          <a:xfrm>
            <a:off x="157412" y="1248697"/>
            <a:ext cx="1995948" cy="646331"/>
          </a:xfrm>
          <a:prstGeom prst="rect">
            <a:avLst/>
          </a:prstGeom>
          <a:noFill/>
        </p:spPr>
        <p:txBody>
          <a:bodyPr wrap="square" rtlCol="0">
            <a:spAutoFit/>
          </a:bodyPr>
          <a:lstStyle/>
          <a:p>
            <a:r>
              <a:rPr lang="en-US" dirty="0"/>
              <a:t>Those Who Did  Mention Cancel</a:t>
            </a:r>
          </a:p>
        </p:txBody>
      </p:sp>
    </p:spTree>
    <p:extLst>
      <p:ext uri="{BB962C8B-B14F-4D97-AF65-F5344CB8AC3E}">
        <p14:creationId xmlns:p14="http://schemas.microsoft.com/office/powerpoint/2010/main" val="1018092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1F448B-E844-45F6-8CB4-5EB85563E023}"/>
              </a:ext>
            </a:extLst>
          </p:cNvPr>
          <p:cNvPicPr>
            <a:picLocks noChangeAspect="1"/>
          </p:cNvPicPr>
          <p:nvPr/>
        </p:nvPicPr>
        <p:blipFill>
          <a:blip r:embed="rId2"/>
          <a:stretch>
            <a:fillRect/>
          </a:stretch>
        </p:blipFill>
        <p:spPr>
          <a:xfrm>
            <a:off x="0" y="1104632"/>
            <a:ext cx="12192000" cy="5373459"/>
          </a:xfrm>
          <a:prstGeom prst="rect">
            <a:avLst/>
          </a:prstGeom>
        </p:spPr>
      </p:pic>
      <p:sp>
        <p:nvSpPr>
          <p:cNvPr id="3" name="TextBox 2">
            <a:extLst>
              <a:ext uri="{FF2B5EF4-FFF2-40B4-BE49-F238E27FC236}">
                <a16:creationId xmlns:a16="http://schemas.microsoft.com/office/drawing/2014/main" id="{946F60E6-2CFD-47A2-B8B4-0F03AF68FA13}"/>
              </a:ext>
            </a:extLst>
          </p:cNvPr>
          <p:cNvSpPr txBox="1"/>
          <p:nvPr/>
        </p:nvSpPr>
        <p:spPr>
          <a:xfrm>
            <a:off x="1877961" y="255639"/>
            <a:ext cx="8740878" cy="369332"/>
          </a:xfrm>
          <a:prstGeom prst="rect">
            <a:avLst/>
          </a:prstGeom>
          <a:noFill/>
        </p:spPr>
        <p:txBody>
          <a:bodyPr wrap="square" rtlCol="0">
            <a:spAutoFit/>
          </a:bodyPr>
          <a:lstStyle/>
          <a:p>
            <a:r>
              <a:rPr lang="en-US" dirty="0"/>
              <a:t>Those Who Said They Would Cancel and Have Negative Sentiment</a:t>
            </a:r>
          </a:p>
        </p:txBody>
      </p:sp>
    </p:spTree>
    <p:extLst>
      <p:ext uri="{BB962C8B-B14F-4D97-AF65-F5344CB8AC3E}">
        <p14:creationId xmlns:p14="http://schemas.microsoft.com/office/powerpoint/2010/main" val="762575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7FCFCC-D704-456A-965F-F1C7A3857410}"/>
              </a:ext>
            </a:extLst>
          </p:cNvPr>
          <p:cNvPicPr>
            <a:picLocks noChangeAspect="1"/>
          </p:cNvPicPr>
          <p:nvPr/>
        </p:nvPicPr>
        <p:blipFill>
          <a:blip r:embed="rId2"/>
          <a:stretch>
            <a:fillRect/>
          </a:stretch>
        </p:blipFill>
        <p:spPr>
          <a:xfrm>
            <a:off x="0" y="1448298"/>
            <a:ext cx="12192000" cy="4991212"/>
          </a:xfrm>
          <a:prstGeom prst="rect">
            <a:avLst/>
          </a:prstGeom>
        </p:spPr>
      </p:pic>
      <p:sp>
        <p:nvSpPr>
          <p:cNvPr id="3" name="TextBox 2">
            <a:extLst>
              <a:ext uri="{FF2B5EF4-FFF2-40B4-BE49-F238E27FC236}">
                <a16:creationId xmlns:a16="http://schemas.microsoft.com/office/drawing/2014/main" id="{26D53D96-DA7D-4527-AE3C-C6FAC2307BF0}"/>
              </a:ext>
            </a:extLst>
          </p:cNvPr>
          <p:cNvSpPr txBox="1"/>
          <p:nvPr/>
        </p:nvSpPr>
        <p:spPr>
          <a:xfrm>
            <a:off x="2163097" y="226142"/>
            <a:ext cx="8072284" cy="369332"/>
          </a:xfrm>
          <a:prstGeom prst="rect">
            <a:avLst/>
          </a:prstGeom>
          <a:noFill/>
        </p:spPr>
        <p:txBody>
          <a:bodyPr wrap="square" rtlCol="0">
            <a:spAutoFit/>
          </a:bodyPr>
          <a:lstStyle/>
          <a:p>
            <a:pPr algn="ctr"/>
            <a:r>
              <a:rPr lang="en-US" dirty="0"/>
              <a:t>Net Pos less than -10</a:t>
            </a:r>
          </a:p>
        </p:txBody>
      </p:sp>
    </p:spTree>
    <p:extLst>
      <p:ext uri="{BB962C8B-B14F-4D97-AF65-F5344CB8AC3E}">
        <p14:creationId xmlns:p14="http://schemas.microsoft.com/office/powerpoint/2010/main" val="3625230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71D2F4-0FBC-43B2-990A-4090790A3FB2}"/>
              </a:ext>
            </a:extLst>
          </p:cNvPr>
          <p:cNvPicPr>
            <a:picLocks noChangeAspect="1"/>
          </p:cNvPicPr>
          <p:nvPr/>
        </p:nvPicPr>
        <p:blipFill>
          <a:blip r:embed="rId2"/>
          <a:stretch>
            <a:fillRect/>
          </a:stretch>
        </p:blipFill>
        <p:spPr>
          <a:xfrm>
            <a:off x="912253" y="0"/>
            <a:ext cx="10367493" cy="6858000"/>
          </a:xfrm>
          <a:prstGeom prst="rect">
            <a:avLst/>
          </a:prstGeom>
        </p:spPr>
      </p:pic>
    </p:spTree>
    <p:extLst>
      <p:ext uri="{BB962C8B-B14F-4D97-AF65-F5344CB8AC3E}">
        <p14:creationId xmlns:p14="http://schemas.microsoft.com/office/powerpoint/2010/main" val="1350485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E94A4-9071-4D15-905E-8E52F4AF188D}"/>
              </a:ext>
            </a:extLst>
          </p:cNvPr>
          <p:cNvPicPr>
            <a:picLocks noChangeAspect="1"/>
          </p:cNvPicPr>
          <p:nvPr/>
        </p:nvPicPr>
        <p:blipFill>
          <a:blip r:embed="rId2"/>
          <a:stretch>
            <a:fillRect/>
          </a:stretch>
        </p:blipFill>
        <p:spPr>
          <a:xfrm>
            <a:off x="106325" y="1006425"/>
            <a:ext cx="12192000" cy="5653224"/>
          </a:xfrm>
          <a:prstGeom prst="rect">
            <a:avLst/>
          </a:prstGeom>
        </p:spPr>
      </p:pic>
      <p:sp>
        <p:nvSpPr>
          <p:cNvPr id="3" name="TextBox 2">
            <a:extLst>
              <a:ext uri="{FF2B5EF4-FFF2-40B4-BE49-F238E27FC236}">
                <a16:creationId xmlns:a16="http://schemas.microsoft.com/office/drawing/2014/main" id="{1827B859-8877-4241-B2D6-A81D813336DA}"/>
              </a:ext>
            </a:extLst>
          </p:cNvPr>
          <p:cNvSpPr txBox="1"/>
          <p:nvPr/>
        </p:nvSpPr>
        <p:spPr>
          <a:xfrm>
            <a:off x="2151529" y="309282"/>
            <a:ext cx="8350624" cy="369332"/>
          </a:xfrm>
          <a:prstGeom prst="rect">
            <a:avLst/>
          </a:prstGeom>
          <a:noFill/>
        </p:spPr>
        <p:txBody>
          <a:bodyPr wrap="square" rtlCol="0">
            <a:spAutoFit/>
          </a:bodyPr>
          <a:lstStyle/>
          <a:p>
            <a:r>
              <a:rPr lang="en-US" dirty="0"/>
              <a:t>Analysis of Complaints in Critical Period 10/01/2014 Through 07/01/2016</a:t>
            </a:r>
          </a:p>
        </p:txBody>
      </p:sp>
    </p:spTree>
    <p:extLst>
      <p:ext uri="{BB962C8B-B14F-4D97-AF65-F5344CB8AC3E}">
        <p14:creationId xmlns:p14="http://schemas.microsoft.com/office/powerpoint/2010/main" val="1100356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5FB137-26D6-49CD-A964-5369EBDEE0ED}"/>
              </a:ext>
            </a:extLst>
          </p:cNvPr>
          <p:cNvPicPr>
            <a:picLocks noChangeAspect="1"/>
          </p:cNvPicPr>
          <p:nvPr/>
        </p:nvPicPr>
        <p:blipFill>
          <a:blip r:embed="rId2"/>
          <a:stretch>
            <a:fillRect/>
          </a:stretch>
        </p:blipFill>
        <p:spPr>
          <a:xfrm>
            <a:off x="14287" y="707931"/>
            <a:ext cx="12163425" cy="5953125"/>
          </a:xfrm>
          <a:prstGeom prst="rect">
            <a:avLst/>
          </a:prstGeom>
        </p:spPr>
      </p:pic>
      <p:sp>
        <p:nvSpPr>
          <p:cNvPr id="3" name="TextBox 2">
            <a:extLst>
              <a:ext uri="{FF2B5EF4-FFF2-40B4-BE49-F238E27FC236}">
                <a16:creationId xmlns:a16="http://schemas.microsoft.com/office/drawing/2014/main" id="{A89A23E5-C9D4-4FF2-BA0D-17ABC02598EB}"/>
              </a:ext>
            </a:extLst>
          </p:cNvPr>
          <p:cNvSpPr txBox="1"/>
          <p:nvPr/>
        </p:nvSpPr>
        <p:spPr>
          <a:xfrm>
            <a:off x="1100416" y="196944"/>
            <a:ext cx="9991165" cy="369332"/>
          </a:xfrm>
          <a:prstGeom prst="rect">
            <a:avLst/>
          </a:prstGeom>
          <a:noFill/>
        </p:spPr>
        <p:txBody>
          <a:bodyPr wrap="square" rtlCol="0">
            <a:spAutoFit/>
          </a:bodyPr>
          <a:lstStyle/>
          <a:p>
            <a:r>
              <a:rPr lang="en-US" dirty="0"/>
              <a:t>Those who Mentioned Cancel Analysis of Complaints in Critical Period 10/01/2014 Through 07/01/2016</a:t>
            </a:r>
          </a:p>
        </p:txBody>
      </p:sp>
    </p:spTree>
    <p:extLst>
      <p:ext uri="{BB962C8B-B14F-4D97-AF65-F5344CB8AC3E}">
        <p14:creationId xmlns:p14="http://schemas.microsoft.com/office/powerpoint/2010/main" val="1913919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DA23FA-A3AE-4B91-B0FF-222DD9E7B87D}"/>
              </a:ext>
            </a:extLst>
          </p:cNvPr>
          <p:cNvPicPr>
            <a:picLocks noChangeAspect="1"/>
          </p:cNvPicPr>
          <p:nvPr/>
        </p:nvPicPr>
        <p:blipFill>
          <a:blip r:embed="rId2"/>
          <a:stretch>
            <a:fillRect/>
          </a:stretch>
        </p:blipFill>
        <p:spPr>
          <a:xfrm>
            <a:off x="409796" y="245931"/>
            <a:ext cx="6438900" cy="2476500"/>
          </a:xfrm>
          <a:prstGeom prst="rect">
            <a:avLst/>
          </a:prstGeom>
        </p:spPr>
      </p:pic>
      <p:pic>
        <p:nvPicPr>
          <p:cNvPr id="3" name="Picture 2">
            <a:extLst>
              <a:ext uri="{FF2B5EF4-FFF2-40B4-BE49-F238E27FC236}">
                <a16:creationId xmlns:a16="http://schemas.microsoft.com/office/drawing/2014/main" id="{B72B5EF8-4D65-490D-B8D1-DA427BB32533}"/>
              </a:ext>
            </a:extLst>
          </p:cNvPr>
          <p:cNvPicPr>
            <a:picLocks noChangeAspect="1"/>
          </p:cNvPicPr>
          <p:nvPr/>
        </p:nvPicPr>
        <p:blipFill>
          <a:blip r:embed="rId3"/>
          <a:stretch>
            <a:fillRect/>
          </a:stretch>
        </p:blipFill>
        <p:spPr>
          <a:xfrm>
            <a:off x="539074" y="2722431"/>
            <a:ext cx="6505575" cy="2038350"/>
          </a:xfrm>
          <a:prstGeom prst="rect">
            <a:avLst/>
          </a:prstGeom>
        </p:spPr>
      </p:pic>
      <p:pic>
        <p:nvPicPr>
          <p:cNvPr id="4" name="Picture 3">
            <a:extLst>
              <a:ext uri="{FF2B5EF4-FFF2-40B4-BE49-F238E27FC236}">
                <a16:creationId xmlns:a16="http://schemas.microsoft.com/office/drawing/2014/main" id="{81D0D88A-ED1B-4F5A-88E8-14B347B2440C}"/>
              </a:ext>
            </a:extLst>
          </p:cNvPr>
          <p:cNvPicPr>
            <a:picLocks noChangeAspect="1"/>
          </p:cNvPicPr>
          <p:nvPr/>
        </p:nvPicPr>
        <p:blipFill>
          <a:blip r:embed="rId4"/>
          <a:stretch>
            <a:fillRect/>
          </a:stretch>
        </p:blipFill>
        <p:spPr>
          <a:xfrm>
            <a:off x="539074" y="4876800"/>
            <a:ext cx="6210300" cy="1981200"/>
          </a:xfrm>
          <a:prstGeom prst="rect">
            <a:avLst/>
          </a:prstGeom>
        </p:spPr>
      </p:pic>
      <p:pic>
        <p:nvPicPr>
          <p:cNvPr id="5" name="Picture 4">
            <a:extLst>
              <a:ext uri="{FF2B5EF4-FFF2-40B4-BE49-F238E27FC236}">
                <a16:creationId xmlns:a16="http://schemas.microsoft.com/office/drawing/2014/main" id="{FB182DAB-BD6E-430E-8A11-404C09197E7D}"/>
              </a:ext>
            </a:extLst>
          </p:cNvPr>
          <p:cNvPicPr>
            <a:picLocks noChangeAspect="1"/>
          </p:cNvPicPr>
          <p:nvPr/>
        </p:nvPicPr>
        <p:blipFill>
          <a:blip r:embed="rId5"/>
          <a:stretch>
            <a:fillRect/>
          </a:stretch>
        </p:blipFill>
        <p:spPr>
          <a:xfrm>
            <a:off x="7044649" y="537882"/>
            <a:ext cx="4689368" cy="3339632"/>
          </a:xfrm>
          <a:prstGeom prst="rect">
            <a:avLst/>
          </a:prstGeom>
        </p:spPr>
      </p:pic>
    </p:spTree>
    <p:extLst>
      <p:ext uri="{BB962C8B-B14F-4D97-AF65-F5344CB8AC3E}">
        <p14:creationId xmlns:p14="http://schemas.microsoft.com/office/powerpoint/2010/main" val="424150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A26390-1279-4017-AD70-DA3D68D772EC}"/>
              </a:ext>
            </a:extLst>
          </p:cNvPr>
          <p:cNvSpPr txBox="1"/>
          <p:nvPr/>
        </p:nvSpPr>
        <p:spPr>
          <a:xfrm>
            <a:off x="2453089" y="187287"/>
            <a:ext cx="6466901" cy="584775"/>
          </a:xfrm>
          <a:prstGeom prst="rect">
            <a:avLst/>
          </a:prstGeom>
          <a:noFill/>
        </p:spPr>
        <p:txBody>
          <a:bodyPr wrap="square" rtlCol="0">
            <a:spAutoFit/>
          </a:bodyPr>
          <a:lstStyle/>
          <a:p>
            <a:pPr algn="ctr"/>
            <a:r>
              <a:rPr lang="en-US" sz="3200" dirty="0"/>
              <a:t>Purpose, Process and Payoff</a:t>
            </a:r>
          </a:p>
        </p:txBody>
      </p:sp>
      <p:sp>
        <p:nvSpPr>
          <p:cNvPr id="3" name="TextBox 2">
            <a:extLst>
              <a:ext uri="{FF2B5EF4-FFF2-40B4-BE49-F238E27FC236}">
                <a16:creationId xmlns:a16="http://schemas.microsoft.com/office/drawing/2014/main" id="{4B04FC6E-6541-4786-B45E-432109C37CF3}"/>
              </a:ext>
            </a:extLst>
          </p:cNvPr>
          <p:cNvSpPr txBox="1"/>
          <p:nvPr/>
        </p:nvSpPr>
        <p:spPr>
          <a:xfrm>
            <a:off x="121185" y="1443210"/>
            <a:ext cx="10620260" cy="3908762"/>
          </a:xfrm>
          <a:prstGeom prst="rect">
            <a:avLst/>
          </a:prstGeom>
          <a:noFill/>
        </p:spPr>
        <p:txBody>
          <a:bodyPr wrap="square" rtlCol="0">
            <a:spAutoFit/>
          </a:bodyPr>
          <a:lstStyle/>
          <a:p>
            <a:r>
              <a:rPr lang="en-US" sz="2800" dirty="0"/>
              <a:t>Payoff</a:t>
            </a:r>
          </a:p>
          <a:p>
            <a:pPr marL="800100" lvl="1" indent="-342900">
              <a:buFont typeface="Arial" panose="020B0604020202020204" pitchFamily="34" charset="0"/>
              <a:buChar char="•"/>
            </a:pPr>
            <a:r>
              <a:rPr lang="en-US" sz="2000" dirty="0"/>
              <a:t>A validated sentiment predictor that can be applied to any set of text from customer interactions (such as marketing, sales and customer service) that enables a business to obtain hyper awareness of customer satisfaction and that can trigger timely correction of emerging problems.</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Supports an organizations to leverage large quantities of unstructured data that can provide insights to the Voice of the Customer</a:t>
            </a:r>
          </a:p>
          <a:p>
            <a:pPr lvl="1"/>
            <a:r>
              <a:rPr lang="en-US" sz="2000" dirty="0"/>
              <a:t> </a:t>
            </a:r>
          </a:p>
          <a:p>
            <a:pPr marL="800100" lvl="1" indent="-342900">
              <a:buFont typeface="Arial" panose="020B0604020202020204" pitchFamily="34" charset="0"/>
              <a:buChar char="•"/>
            </a:pPr>
            <a:r>
              <a:rPr lang="en-US" sz="2000" dirty="0"/>
              <a:t>Provides a foundation for combining both structured and unstructured data.</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995188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678A6-5B1D-473A-8ABC-A0DBB0E3E161}"/>
              </a:ext>
            </a:extLst>
          </p:cNvPr>
          <p:cNvPicPr>
            <a:picLocks noChangeAspect="1"/>
          </p:cNvPicPr>
          <p:nvPr/>
        </p:nvPicPr>
        <p:blipFill>
          <a:blip r:embed="rId2"/>
          <a:stretch>
            <a:fillRect/>
          </a:stretch>
        </p:blipFill>
        <p:spPr>
          <a:xfrm>
            <a:off x="985837" y="90487"/>
            <a:ext cx="10220325" cy="6677025"/>
          </a:xfrm>
          <a:prstGeom prst="rect">
            <a:avLst/>
          </a:prstGeom>
        </p:spPr>
      </p:pic>
    </p:spTree>
    <p:extLst>
      <p:ext uri="{BB962C8B-B14F-4D97-AF65-F5344CB8AC3E}">
        <p14:creationId xmlns:p14="http://schemas.microsoft.com/office/powerpoint/2010/main" val="2804304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D2AA18-E51A-4240-AC9C-FEC8B081E625}"/>
              </a:ext>
            </a:extLst>
          </p:cNvPr>
          <p:cNvPicPr>
            <a:picLocks noChangeAspect="1"/>
          </p:cNvPicPr>
          <p:nvPr/>
        </p:nvPicPr>
        <p:blipFill>
          <a:blip r:embed="rId2"/>
          <a:stretch>
            <a:fillRect/>
          </a:stretch>
        </p:blipFill>
        <p:spPr>
          <a:xfrm>
            <a:off x="584145" y="446613"/>
            <a:ext cx="4485384" cy="2982387"/>
          </a:xfrm>
          <a:prstGeom prst="rect">
            <a:avLst/>
          </a:prstGeom>
        </p:spPr>
      </p:pic>
      <p:pic>
        <p:nvPicPr>
          <p:cNvPr id="3" name="Picture 2">
            <a:extLst>
              <a:ext uri="{FF2B5EF4-FFF2-40B4-BE49-F238E27FC236}">
                <a16:creationId xmlns:a16="http://schemas.microsoft.com/office/drawing/2014/main" id="{680181EE-3803-4012-8861-5370943220DE}"/>
              </a:ext>
            </a:extLst>
          </p:cNvPr>
          <p:cNvPicPr>
            <a:picLocks noChangeAspect="1"/>
          </p:cNvPicPr>
          <p:nvPr/>
        </p:nvPicPr>
        <p:blipFill>
          <a:blip r:embed="rId3"/>
          <a:stretch>
            <a:fillRect/>
          </a:stretch>
        </p:blipFill>
        <p:spPr>
          <a:xfrm>
            <a:off x="6790295" y="446613"/>
            <a:ext cx="4323550" cy="2887379"/>
          </a:xfrm>
          <a:prstGeom prst="rect">
            <a:avLst/>
          </a:prstGeom>
        </p:spPr>
      </p:pic>
      <p:pic>
        <p:nvPicPr>
          <p:cNvPr id="4" name="Picture 3">
            <a:extLst>
              <a:ext uri="{FF2B5EF4-FFF2-40B4-BE49-F238E27FC236}">
                <a16:creationId xmlns:a16="http://schemas.microsoft.com/office/drawing/2014/main" id="{F14FE4DD-9D63-45A1-90F3-24637072230E}"/>
              </a:ext>
            </a:extLst>
          </p:cNvPr>
          <p:cNvPicPr>
            <a:picLocks noChangeAspect="1"/>
          </p:cNvPicPr>
          <p:nvPr/>
        </p:nvPicPr>
        <p:blipFill>
          <a:blip r:embed="rId4"/>
          <a:stretch>
            <a:fillRect/>
          </a:stretch>
        </p:blipFill>
        <p:spPr>
          <a:xfrm>
            <a:off x="584145" y="3738281"/>
            <a:ext cx="4493254" cy="2982387"/>
          </a:xfrm>
          <a:prstGeom prst="rect">
            <a:avLst/>
          </a:prstGeom>
        </p:spPr>
      </p:pic>
      <p:pic>
        <p:nvPicPr>
          <p:cNvPr id="5" name="Picture 4">
            <a:extLst>
              <a:ext uri="{FF2B5EF4-FFF2-40B4-BE49-F238E27FC236}">
                <a16:creationId xmlns:a16="http://schemas.microsoft.com/office/drawing/2014/main" id="{C8E67277-703E-4D41-B19B-2FD7F379F068}"/>
              </a:ext>
            </a:extLst>
          </p:cNvPr>
          <p:cNvPicPr>
            <a:picLocks noChangeAspect="1"/>
          </p:cNvPicPr>
          <p:nvPr/>
        </p:nvPicPr>
        <p:blipFill>
          <a:blip r:embed="rId5"/>
          <a:stretch>
            <a:fillRect/>
          </a:stretch>
        </p:blipFill>
        <p:spPr>
          <a:xfrm>
            <a:off x="6682650" y="3698819"/>
            <a:ext cx="4431195" cy="2982387"/>
          </a:xfrm>
          <a:prstGeom prst="rect">
            <a:avLst/>
          </a:prstGeom>
        </p:spPr>
      </p:pic>
    </p:spTree>
    <p:extLst>
      <p:ext uri="{BB962C8B-B14F-4D97-AF65-F5344CB8AC3E}">
        <p14:creationId xmlns:p14="http://schemas.microsoft.com/office/powerpoint/2010/main" val="2239948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CB9AEE-B511-4BB8-9C5F-76FED460CD73}"/>
              </a:ext>
            </a:extLst>
          </p:cNvPr>
          <p:cNvSpPr txBox="1"/>
          <p:nvPr/>
        </p:nvSpPr>
        <p:spPr>
          <a:xfrm>
            <a:off x="802395" y="1777751"/>
            <a:ext cx="10587210" cy="3170099"/>
          </a:xfrm>
          <a:prstGeom prst="rect">
            <a:avLst/>
          </a:prstGeom>
          <a:noFill/>
        </p:spPr>
        <p:txBody>
          <a:bodyPr wrap="square" rtlCol="0">
            <a:spAutoFit/>
          </a:bodyPr>
          <a:lstStyle/>
          <a:p>
            <a:pPr algn="ctr"/>
            <a:r>
              <a:rPr lang="en-US" sz="4000" dirty="0"/>
              <a:t>Part 4—Forecasting Time Series of Sentiment</a:t>
            </a:r>
          </a:p>
          <a:p>
            <a:pPr algn="ctr"/>
            <a:r>
              <a:rPr lang="en-US" sz="4000" dirty="0"/>
              <a:t>Using Machine Learning with Images</a:t>
            </a:r>
          </a:p>
          <a:p>
            <a:pPr algn="ctr"/>
            <a:endParaRPr lang="en-US" sz="4000" dirty="0"/>
          </a:p>
          <a:p>
            <a:pPr algn="ctr"/>
            <a:br>
              <a:rPr lang="en-US" sz="4000" dirty="0"/>
            </a:br>
            <a:endParaRPr lang="en-US" sz="4000" dirty="0"/>
          </a:p>
        </p:txBody>
      </p:sp>
    </p:spTree>
    <p:extLst>
      <p:ext uri="{BB962C8B-B14F-4D97-AF65-F5344CB8AC3E}">
        <p14:creationId xmlns:p14="http://schemas.microsoft.com/office/powerpoint/2010/main" val="25341553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623335-4608-41A2-8154-2E32B3A470AB}"/>
              </a:ext>
            </a:extLst>
          </p:cNvPr>
          <p:cNvSpPr txBox="1"/>
          <p:nvPr/>
        </p:nvSpPr>
        <p:spPr>
          <a:xfrm>
            <a:off x="880844" y="713064"/>
            <a:ext cx="9764785" cy="6370975"/>
          </a:xfrm>
          <a:prstGeom prst="rect">
            <a:avLst/>
          </a:prstGeom>
          <a:noFill/>
        </p:spPr>
        <p:txBody>
          <a:bodyPr wrap="square" rtlCol="0">
            <a:spAutoFit/>
          </a:bodyPr>
          <a:lstStyle/>
          <a:p>
            <a:r>
              <a:rPr lang="en-US" sz="2400" dirty="0"/>
              <a:t>So Far We Have Discussed the Derivation of Sentiment and Have Observed Its Predictive Applications.</a:t>
            </a:r>
          </a:p>
          <a:p>
            <a:endParaRPr lang="en-US" sz="2400" dirty="0"/>
          </a:p>
          <a:p>
            <a:r>
              <a:rPr lang="en-US" sz="2400" dirty="0"/>
              <a:t>Our Next Question Addresses the Forecasting of Sentiment As a Time Series.</a:t>
            </a:r>
          </a:p>
          <a:p>
            <a:endParaRPr lang="en-US" sz="2400" dirty="0"/>
          </a:p>
          <a:p>
            <a:r>
              <a:rPr lang="en-US" sz="2400" dirty="0"/>
              <a:t>Traditional Time Series Assumes Autoregression where: S</a:t>
            </a:r>
            <a:r>
              <a:rPr lang="en-US" sz="2400" baseline="-25000" dirty="0"/>
              <a:t>T+1</a:t>
            </a:r>
            <a:r>
              <a:rPr lang="en-US" sz="2400" dirty="0"/>
              <a:t> = f(</a:t>
            </a:r>
            <a:r>
              <a:rPr lang="az-Cyrl-AZ" sz="2400" dirty="0"/>
              <a:t>Ф</a:t>
            </a:r>
            <a:r>
              <a:rPr lang="en-US" sz="2400" dirty="0"/>
              <a:t> S</a:t>
            </a:r>
            <a:r>
              <a:rPr lang="en-US" sz="2400" baseline="-25000" dirty="0"/>
              <a:t>T</a:t>
            </a:r>
            <a:r>
              <a:rPr lang="en-US" sz="2400" dirty="0"/>
              <a:t>)</a:t>
            </a:r>
          </a:p>
          <a:p>
            <a:pPr marL="342900" indent="-342900">
              <a:buFont typeface="Arial" panose="020B0604020202020204" pitchFamily="34" charset="0"/>
              <a:buChar char="•"/>
            </a:pPr>
            <a:r>
              <a:rPr lang="en-US" sz="2400" dirty="0"/>
              <a:t>S</a:t>
            </a:r>
            <a:r>
              <a:rPr lang="en-US" sz="2400" baseline="-25000" dirty="0"/>
              <a:t>T+1 </a:t>
            </a:r>
            <a:r>
              <a:rPr lang="en-US" sz="2400" dirty="0"/>
              <a:t>refers to tomorrow’s value of sentiment</a:t>
            </a:r>
          </a:p>
          <a:p>
            <a:pPr marL="342900" indent="-342900">
              <a:buFont typeface="Arial" panose="020B0604020202020204" pitchFamily="34" charset="0"/>
              <a:buChar char="•"/>
            </a:pPr>
            <a:r>
              <a:rPr lang="en-US" sz="2400" dirty="0"/>
              <a:t>S</a:t>
            </a:r>
            <a:r>
              <a:rPr lang="en-US" sz="2400" baseline="-25000" dirty="0"/>
              <a:t>T </a:t>
            </a:r>
            <a:r>
              <a:rPr lang="en-US" sz="2400" dirty="0"/>
              <a:t>refers to today’s value of sentiment</a:t>
            </a:r>
          </a:p>
          <a:p>
            <a:pPr marL="342900" indent="-342900">
              <a:buFont typeface="Arial" panose="020B0604020202020204" pitchFamily="34" charset="0"/>
              <a:buChar char="•"/>
            </a:pPr>
            <a:r>
              <a:rPr lang="en-US" sz="2400" dirty="0"/>
              <a:t>Ф is a coefficient (a weight value).</a:t>
            </a:r>
          </a:p>
          <a:p>
            <a:endParaRPr lang="en-US" sz="2400" dirty="0"/>
          </a:p>
          <a:p>
            <a:r>
              <a:rPr lang="en-US" sz="2400" dirty="0"/>
              <a:t>This can be an invalid assumption with sentiment because:</a:t>
            </a:r>
          </a:p>
          <a:p>
            <a:pPr marL="342900" indent="-342900">
              <a:buFont typeface="Arial" panose="020B0604020202020204" pitchFamily="34" charset="0"/>
              <a:buChar char="•"/>
            </a:pPr>
            <a:r>
              <a:rPr lang="en-US" sz="2400" dirty="0"/>
              <a:t>Sentiment is that is tied to yesterday’s information cannot predict turning points (changepoints) caused by today’s information.</a:t>
            </a:r>
          </a:p>
          <a:p>
            <a:pPr marL="342900" indent="-342900">
              <a:buFont typeface="Arial" panose="020B0604020202020204" pitchFamily="34" charset="0"/>
              <a:buChar char="•"/>
            </a:pPr>
            <a:r>
              <a:rPr lang="en-US" sz="2400" dirty="0"/>
              <a:t>This leads to a large prediction variance</a:t>
            </a:r>
          </a:p>
          <a:p>
            <a:pPr marL="342900" indent="-342900">
              <a:buFont typeface="Arial" panose="020B0604020202020204" pitchFamily="34" charset="0"/>
              <a:buChar char="•"/>
            </a:pPr>
            <a:r>
              <a:rPr lang="en-US" sz="2400" dirty="0"/>
              <a:t>Comcast Example…………………</a:t>
            </a:r>
          </a:p>
          <a:p>
            <a:pPr marL="342900" indent="-34290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1924969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C2A47-0B40-4660-801A-E34E9F13B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212" y="119062"/>
            <a:ext cx="10315575" cy="6619875"/>
          </a:xfrm>
          <a:prstGeom prst="rect">
            <a:avLst/>
          </a:prstGeom>
        </p:spPr>
      </p:pic>
      <p:sp>
        <p:nvSpPr>
          <p:cNvPr id="4" name="TextBox 3">
            <a:extLst>
              <a:ext uri="{FF2B5EF4-FFF2-40B4-BE49-F238E27FC236}">
                <a16:creationId xmlns:a16="http://schemas.microsoft.com/office/drawing/2014/main" id="{ECD0E92C-C187-4D3B-B69B-1888C44028D2}"/>
              </a:ext>
            </a:extLst>
          </p:cNvPr>
          <p:cNvSpPr txBox="1"/>
          <p:nvPr/>
        </p:nvSpPr>
        <p:spPr>
          <a:xfrm>
            <a:off x="2147582" y="1426128"/>
            <a:ext cx="8523214" cy="923330"/>
          </a:xfrm>
          <a:prstGeom prst="rect">
            <a:avLst/>
          </a:prstGeom>
          <a:noFill/>
        </p:spPr>
        <p:txBody>
          <a:bodyPr wrap="square" rtlCol="0">
            <a:spAutoFit/>
          </a:bodyPr>
          <a:lstStyle/>
          <a:p>
            <a:r>
              <a:rPr lang="en-US" dirty="0">
                <a:solidFill>
                  <a:srgbClr val="FF0000"/>
                </a:solidFill>
              </a:rPr>
              <a:t>Autocorrelation analysis suggests S</a:t>
            </a:r>
            <a:r>
              <a:rPr lang="en-US" baseline="-25000" dirty="0">
                <a:solidFill>
                  <a:srgbClr val="FF0000"/>
                </a:solidFill>
              </a:rPr>
              <a:t>T+1</a:t>
            </a:r>
            <a:r>
              <a:rPr lang="en-US" dirty="0">
                <a:solidFill>
                  <a:srgbClr val="FF0000"/>
                </a:solidFill>
              </a:rPr>
              <a:t> ≠ f(</a:t>
            </a:r>
            <a:r>
              <a:rPr lang="az-Cyrl-AZ" dirty="0">
                <a:solidFill>
                  <a:srgbClr val="FF0000"/>
                </a:solidFill>
              </a:rPr>
              <a:t>Ф</a:t>
            </a:r>
            <a:r>
              <a:rPr lang="en-US" dirty="0">
                <a:solidFill>
                  <a:srgbClr val="FF0000"/>
                </a:solidFill>
              </a:rPr>
              <a:t> S</a:t>
            </a:r>
            <a:r>
              <a:rPr lang="en-US" baseline="-25000" dirty="0">
                <a:solidFill>
                  <a:srgbClr val="FF0000"/>
                </a:solidFill>
              </a:rPr>
              <a:t>T</a:t>
            </a:r>
            <a:r>
              <a:rPr lang="en-US" dirty="0">
                <a:solidFill>
                  <a:srgbClr val="FF0000"/>
                </a:solidFill>
              </a:rPr>
              <a:t>) which invalidates traditional time series modeling of sentiment for the Comcast example</a:t>
            </a:r>
          </a:p>
          <a:p>
            <a:endParaRPr lang="en-US" dirty="0">
              <a:solidFill>
                <a:srgbClr val="FF0000"/>
              </a:solidFill>
            </a:endParaRPr>
          </a:p>
        </p:txBody>
      </p:sp>
    </p:spTree>
    <p:extLst>
      <p:ext uri="{BB962C8B-B14F-4D97-AF65-F5344CB8AC3E}">
        <p14:creationId xmlns:p14="http://schemas.microsoft.com/office/powerpoint/2010/main" val="1665654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2C70DA-557E-4510-BF36-C8834053DA2B}"/>
              </a:ext>
            </a:extLst>
          </p:cNvPr>
          <p:cNvSpPr txBox="1"/>
          <p:nvPr/>
        </p:nvSpPr>
        <p:spPr>
          <a:xfrm>
            <a:off x="184557" y="713064"/>
            <a:ext cx="1471481" cy="3139321"/>
          </a:xfrm>
          <a:prstGeom prst="rect">
            <a:avLst/>
          </a:prstGeom>
          <a:noFill/>
        </p:spPr>
        <p:txBody>
          <a:bodyPr wrap="square" rtlCol="0">
            <a:spAutoFit/>
          </a:bodyPr>
          <a:lstStyle/>
          <a:p>
            <a:r>
              <a:rPr lang="en-US" dirty="0"/>
              <a:t>Time Series of Comcast Sentiment.</a:t>
            </a:r>
          </a:p>
          <a:p>
            <a:endParaRPr lang="en-US" dirty="0"/>
          </a:p>
          <a:p>
            <a:r>
              <a:rPr lang="en-US" dirty="0"/>
              <a:t>Forecasts default to the average and miss the valuable turning points. </a:t>
            </a:r>
          </a:p>
        </p:txBody>
      </p:sp>
      <p:pic>
        <p:nvPicPr>
          <p:cNvPr id="6" name="Picture 5">
            <a:extLst>
              <a:ext uri="{FF2B5EF4-FFF2-40B4-BE49-F238E27FC236}">
                <a16:creationId xmlns:a16="http://schemas.microsoft.com/office/drawing/2014/main" id="{E9E96C7A-E938-477E-9782-246CA7AEA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5" y="0"/>
            <a:ext cx="10315575" cy="6743700"/>
          </a:xfrm>
          <a:prstGeom prst="rect">
            <a:avLst/>
          </a:prstGeom>
        </p:spPr>
      </p:pic>
    </p:spTree>
    <p:extLst>
      <p:ext uri="{BB962C8B-B14F-4D97-AF65-F5344CB8AC3E}">
        <p14:creationId xmlns:p14="http://schemas.microsoft.com/office/powerpoint/2010/main" val="330724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DC26CB-D26F-4C31-8A66-8326B9C51318}"/>
              </a:ext>
            </a:extLst>
          </p:cNvPr>
          <p:cNvSpPr txBox="1"/>
          <p:nvPr/>
        </p:nvSpPr>
        <p:spPr>
          <a:xfrm>
            <a:off x="3404213" y="204456"/>
            <a:ext cx="5420299" cy="1200329"/>
          </a:xfrm>
          <a:prstGeom prst="rect">
            <a:avLst/>
          </a:prstGeom>
          <a:noFill/>
        </p:spPr>
        <p:txBody>
          <a:bodyPr wrap="square" rtlCol="0">
            <a:spAutoFit/>
          </a:bodyPr>
          <a:lstStyle/>
          <a:p>
            <a:pPr algn="ctr"/>
            <a:r>
              <a:rPr lang="en-US" sz="2400" dirty="0"/>
              <a:t>Workflow Of Machine Learning Sentiment Classifier</a:t>
            </a:r>
          </a:p>
          <a:p>
            <a:pPr algn="ctr"/>
            <a:r>
              <a:rPr lang="en-US" sz="2400" i="1" dirty="0"/>
              <a:t>The Foundation</a:t>
            </a:r>
          </a:p>
        </p:txBody>
      </p:sp>
      <p:sp>
        <p:nvSpPr>
          <p:cNvPr id="3" name="Rectangle 2">
            <a:extLst>
              <a:ext uri="{FF2B5EF4-FFF2-40B4-BE49-F238E27FC236}">
                <a16:creationId xmlns:a16="http://schemas.microsoft.com/office/drawing/2014/main" id="{EBEE98BC-4D27-4585-BFBC-FDA308A27317}"/>
              </a:ext>
            </a:extLst>
          </p:cNvPr>
          <p:cNvSpPr/>
          <p:nvPr/>
        </p:nvSpPr>
        <p:spPr>
          <a:xfrm>
            <a:off x="383143" y="1877764"/>
            <a:ext cx="1488032" cy="7228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D30A45E-8AD2-4A77-BAEF-DA4AABBB2F88}"/>
              </a:ext>
            </a:extLst>
          </p:cNvPr>
          <p:cNvSpPr/>
          <p:nvPr/>
        </p:nvSpPr>
        <p:spPr>
          <a:xfrm>
            <a:off x="2498382" y="1877764"/>
            <a:ext cx="1608463" cy="739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AB16879-18F4-478F-8995-901B90CAEF01}"/>
              </a:ext>
            </a:extLst>
          </p:cNvPr>
          <p:cNvSpPr/>
          <p:nvPr/>
        </p:nvSpPr>
        <p:spPr>
          <a:xfrm>
            <a:off x="6155487" y="3241634"/>
            <a:ext cx="1608463" cy="840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7D9C02-3A73-4DFE-B60E-C27C34CDEA08}"/>
              </a:ext>
            </a:extLst>
          </p:cNvPr>
          <p:cNvSpPr/>
          <p:nvPr/>
        </p:nvSpPr>
        <p:spPr>
          <a:xfrm>
            <a:off x="6168654" y="5764876"/>
            <a:ext cx="1608463" cy="840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0207DDC-3CF0-4655-AA61-AB91DBFD9352}"/>
              </a:ext>
            </a:extLst>
          </p:cNvPr>
          <p:cNvSpPr txBox="1"/>
          <p:nvPr/>
        </p:nvSpPr>
        <p:spPr>
          <a:xfrm>
            <a:off x="2282406" y="1974616"/>
            <a:ext cx="1994054" cy="646331"/>
          </a:xfrm>
          <a:prstGeom prst="rect">
            <a:avLst/>
          </a:prstGeom>
          <a:noFill/>
        </p:spPr>
        <p:txBody>
          <a:bodyPr wrap="square" rtlCol="0">
            <a:spAutoFit/>
          </a:bodyPr>
          <a:lstStyle/>
          <a:p>
            <a:pPr algn="ctr"/>
            <a:r>
              <a:rPr lang="en-US" sz="1200" dirty="0"/>
              <a:t>Text Extracted From Documents and Records</a:t>
            </a:r>
          </a:p>
          <a:p>
            <a:pPr algn="ctr"/>
            <a:r>
              <a:rPr lang="en-US" sz="1200" dirty="0"/>
              <a:t>Wordstat</a:t>
            </a:r>
          </a:p>
        </p:txBody>
      </p:sp>
      <p:sp>
        <p:nvSpPr>
          <p:cNvPr id="9" name="TextBox 8">
            <a:extLst>
              <a:ext uri="{FF2B5EF4-FFF2-40B4-BE49-F238E27FC236}">
                <a16:creationId xmlns:a16="http://schemas.microsoft.com/office/drawing/2014/main" id="{3A9CD937-CFC1-46F2-B1E7-16D6E5CA7D07}"/>
              </a:ext>
            </a:extLst>
          </p:cNvPr>
          <p:cNvSpPr txBox="1"/>
          <p:nvPr/>
        </p:nvSpPr>
        <p:spPr>
          <a:xfrm>
            <a:off x="278580" y="1893525"/>
            <a:ext cx="1621071" cy="646331"/>
          </a:xfrm>
          <a:prstGeom prst="rect">
            <a:avLst/>
          </a:prstGeom>
          <a:noFill/>
        </p:spPr>
        <p:txBody>
          <a:bodyPr wrap="square" rtlCol="0">
            <a:spAutoFit/>
          </a:bodyPr>
          <a:lstStyle/>
          <a:p>
            <a:pPr algn="ctr"/>
            <a:r>
              <a:rPr lang="en-US" sz="1200" dirty="0"/>
              <a:t>Text Resulting from Customer Interactions (e.g. CRM)</a:t>
            </a:r>
          </a:p>
        </p:txBody>
      </p:sp>
      <p:sp>
        <p:nvSpPr>
          <p:cNvPr id="10" name="Diamond 9">
            <a:extLst>
              <a:ext uri="{FF2B5EF4-FFF2-40B4-BE49-F238E27FC236}">
                <a16:creationId xmlns:a16="http://schemas.microsoft.com/office/drawing/2014/main" id="{9940381B-A6D7-46DC-954A-312B90510055}"/>
              </a:ext>
            </a:extLst>
          </p:cNvPr>
          <p:cNvSpPr/>
          <p:nvPr/>
        </p:nvSpPr>
        <p:spPr>
          <a:xfrm>
            <a:off x="6259576" y="1681438"/>
            <a:ext cx="1365171" cy="1036362"/>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E87EB28-42B9-4D09-B667-EE24FB45B629}"/>
              </a:ext>
            </a:extLst>
          </p:cNvPr>
          <p:cNvSpPr/>
          <p:nvPr/>
        </p:nvSpPr>
        <p:spPr>
          <a:xfrm>
            <a:off x="2030177" y="2101132"/>
            <a:ext cx="372733" cy="3188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27A120E-7081-49D0-A5E6-498FFEC762BB}"/>
              </a:ext>
            </a:extLst>
          </p:cNvPr>
          <p:cNvSpPr/>
          <p:nvPr/>
        </p:nvSpPr>
        <p:spPr>
          <a:xfrm>
            <a:off x="4181670" y="2101542"/>
            <a:ext cx="372733" cy="3188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A734C41-A086-4085-A0CE-E38289F994F7}"/>
              </a:ext>
            </a:extLst>
          </p:cNvPr>
          <p:cNvSpPr txBox="1"/>
          <p:nvPr/>
        </p:nvSpPr>
        <p:spPr>
          <a:xfrm>
            <a:off x="6479452" y="1877764"/>
            <a:ext cx="1491175" cy="584775"/>
          </a:xfrm>
          <a:prstGeom prst="rect">
            <a:avLst/>
          </a:prstGeom>
          <a:noFill/>
        </p:spPr>
        <p:txBody>
          <a:bodyPr wrap="square" rtlCol="0">
            <a:spAutoFit/>
          </a:bodyPr>
          <a:lstStyle/>
          <a:p>
            <a:r>
              <a:rPr lang="en-US" sz="1600" dirty="0"/>
              <a:t>Sentiment Classifier</a:t>
            </a:r>
          </a:p>
        </p:txBody>
      </p:sp>
      <p:sp>
        <p:nvSpPr>
          <p:cNvPr id="14" name="Arrow: Right 13">
            <a:extLst>
              <a:ext uri="{FF2B5EF4-FFF2-40B4-BE49-F238E27FC236}">
                <a16:creationId xmlns:a16="http://schemas.microsoft.com/office/drawing/2014/main" id="{B7DFDBA2-9AF8-412B-AC49-B19D739A9A27}"/>
              </a:ext>
            </a:extLst>
          </p:cNvPr>
          <p:cNvSpPr/>
          <p:nvPr/>
        </p:nvSpPr>
        <p:spPr>
          <a:xfrm rot="5400000">
            <a:off x="6755794" y="2832429"/>
            <a:ext cx="372733" cy="3188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067BD8D-5BF9-4CA5-B7AB-DC0C7B82DD7A}"/>
              </a:ext>
            </a:extLst>
          </p:cNvPr>
          <p:cNvSpPr/>
          <p:nvPr/>
        </p:nvSpPr>
        <p:spPr>
          <a:xfrm>
            <a:off x="7751681" y="2050745"/>
            <a:ext cx="372733" cy="3188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FC93DD3-C5E2-46B9-AE8B-7972CC0F3B1C}"/>
              </a:ext>
            </a:extLst>
          </p:cNvPr>
          <p:cNvSpPr txBox="1"/>
          <p:nvPr/>
        </p:nvSpPr>
        <p:spPr>
          <a:xfrm>
            <a:off x="7081019" y="2683293"/>
            <a:ext cx="1994054" cy="461665"/>
          </a:xfrm>
          <a:prstGeom prst="rect">
            <a:avLst/>
          </a:prstGeom>
          <a:noFill/>
        </p:spPr>
        <p:txBody>
          <a:bodyPr wrap="square" rtlCol="0">
            <a:spAutoFit/>
          </a:bodyPr>
          <a:lstStyle/>
          <a:p>
            <a:r>
              <a:rPr lang="en-US" sz="1200" dirty="0"/>
              <a:t>Negative</a:t>
            </a:r>
          </a:p>
          <a:p>
            <a:r>
              <a:rPr lang="en-US" sz="1200" dirty="0"/>
              <a:t>Sentiment</a:t>
            </a:r>
          </a:p>
        </p:txBody>
      </p:sp>
      <p:sp>
        <p:nvSpPr>
          <p:cNvPr id="19" name="TextBox 18">
            <a:extLst>
              <a:ext uri="{FF2B5EF4-FFF2-40B4-BE49-F238E27FC236}">
                <a16:creationId xmlns:a16="http://schemas.microsoft.com/office/drawing/2014/main" id="{67807AE6-A7BB-4BED-8518-A328A9DCD69B}"/>
              </a:ext>
            </a:extLst>
          </p:cNvPr>
          <p:cNvSpPr txBox="1"/>
          <p:nvPr/>
        </p:nvSpPr>
        <p:spPr>
          <a:xfrm>
            <a:off x="6038315" y="3359010"/>
            <a:ext cx="1807688" cy="461665"/>
          </a:xfrm>
          <a:prstGeom prst="rect">
            <a:avLst/>
          </a:prstGeom>
          <a:noFill/>
        </p:spPr>
        <p:txBody>
          <a:bodyPr wrap="square" rtlCol="0">
            <a:spAutoFit/>
          </a:bodyPr>
          <a:lstStyle/>
          <a:p>
            <a:pPr algn="ctr"/>
            <a:r>
              <a:rPr lang="en-US" sz="1200" dirty="0"/>
              <a:t>Immediate Preventative and Corrective Actions</a:t>
            </a:r>
          </a:p>
        </p:txBody>
      </p:sp>
      <p:sp>
        <p:nvSpPr>
          <p:cNvPr id="20" name="Rectangle 19">
            <a:extLst>
              <a:ext uri="{FF2B5EF4-FFF2-40B4-BE49-F238E27FC236}">
                <a16:creationId xmlns:a16="http://schemas.microsoft.com/office/drawing/2014/main" id="{D8325007-BE59-4C1B-9421-A71B1F4900F3}"/>
              </a:ext>
            </a:extLst>
          </p:cNvPr>
          <p:cNvSpPr/>
          <p:nvPr/>
        </p:nvSpPr>
        <p:spPr>
          <a:xfrm>
            <a:off x="6155487" y="4561094"/>
            <a:ext cx="1608463" cy="840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9AD9BBC-57BF-4394-8545-0AD85FDA02D5}"/>
              </a:ext>
            </a:extLst>
          </p:cNvPr>
          <p:cNvSpPr/>
          <p:nvPr/>
        </p:nvSpPr>
        <p:spPr>
          <a:xfrm rot="5400000">
            <a:off x="6755793" y="2832428"/>
            <a:ext cx="372733" cy="3188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9C5C158-C5BB-461D-93B4-47B152EC602E}"/>
              </a:ext>
            </a:extLst>
          </p:cNvPr>
          <p:cNvSpPr/>
          <p:nvPr/>
        </p:nvSpPr>
        <p:spPr>
          <a:xfrm>
            <a:off x="8169444" y="1801676"/>
            <a:ext cx="1365171" cy="815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164EE0FB-73B2-40DB-A135-37479D4A4A15}"/>
              </a:ext>
            </a:extLst>
          </p:cNvPr>
          <p:cNvSpPr/>
          <p:nvPr/>
        </p:nvSpPr>
        <p:spPr>
          <a:xfrm rot="5400000">
            <a:off x="6733075" y="4220567"/>
            <a:ext cx="372733" cy="3188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F1C6148-C557-4E37-A402-1B842F1A1590}"/>
              </a:ext>
            </a:extLst>
          </p:cNvPr>
          <p:cNvSpPr txBox="1"/>
          <p:nvPr/>
        </p:nvSpPr>
        <p:spPr>
          <a:xfrm>
            <a:off x="5905475" y="4612739"/>
            <a:ext cx="1994054" cy="646331"/>
          </a:xfrm>
          <a:prstGeom prst="rect">
            <a:avLst/>
          </a:prstGeom>
          <a:noFill/>
        </p:spPr>
        <p:txBody>
          <a:bodyPr wrap="square" rtlCol="0">
            <a:spAutoFit/>
          </a:bodyPr>
          <a:lstStyle/>
          <a:p>
            <a:pPr algn="ctr"/>
            <a:r>
              <a:rPr lang="en-US" sz="1200" dirty="0"/>
              <a:t>Case Assignment and Internal Investigation</a:t>
            </a:r>
          </a:p>
          <a:p>
            <a:pPr algn="ctr"/>
            <a:r>
              <a:rPr lang="en-US" sz="1200" dirty="0"/>
              <a:t> of the Problem</a:t>
            </a:r>
          </a:p>
        </p:txBody>
      </p:sp>
      <p:sp>
        <p:nvSpPr>
          <p:cNvPr id="25" name="TextBox 24">
            <a:extLst>
              <a:ext uri="{FF2B5EF4-FFF2-40B4-BE49-F238E27FC236}">
                <a16:creationId xmlns:a16="http://schemas.microsoft.com/office/drawing/2014/main" id="{C65E28C1-E0F6-45BB-944D-AEECD2C1B7BD}"/>
              </a:ext>
            </a:extLst>
          </p:cNvPr>
          <p:cNvSpPr txBox="1"/>
          <p:nvPr/>
        </p:nvSpPr>
        <p:spPr>
          <a:xfrm>
            <a:off x="7146948" y="4165282"/>
            <a:ext cx="1198887" cy="276999"/>
          </a:xfrm>
          <a:prstGeom prst="rect">
            <a:avLst/>
          </a:prstGeom>
          <a:noFill/>
        </p:spPr>
        <p:txBody>
          <a:bodyPr wrap="square" rtlCol="0">
            <a:spAutoFit/>
          </a:bodyPr>
          <a:lstStyle/>
          <a:p>
            <a:r>
              <a:rPr lang="en-US" sz="1200" dirty="0"/>
              <a:t>Priority</a:t>
            </a:r>
          </a:p>
        </p:txBody>
      </p:sp>
      <p:sp>
        <p:nvSpPr>
          <p:cNvPr id="26" name="Arrow: Right 25">
            <a:extLst>
              <a:ext uri="{FF2B5EF4-FFF2-40B4-BE49-F238E27FC236}">
                <a16:creationId xmlns:a16="http://schemas.microsoft.com/office/drawing/2014/main" id="{37FD2523-84B6-4801-965E-CD826A1FC258}"/>
              </a:ext>
            </a:extLst>
          </p:cNvPr>
          <p:cNvSpPr/>
          <p:nvPr/>
        </p:nvSpPr>
        <p:spPr>
          <a:xfrm rot="5400000">
            <a:off x="6773351" y="5432720"/>
            <a:ext cx="372733" cy="3188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DE274A8-6E7E-4111-BB68-1E7A482C4B4C}"/>
              </a:ext>
            </a:extLst>
          </p:cNvPr>
          <p:cNvSpPr txBox="1"/>
          <p:nvPr/>
        </p:nvSpPr>
        <p:spPr>
          <a:xfrm>
            <a:off x="6038315" y="5876365"/>
            <a:ext cx="1994054" cy="646331"/>
          </a:xfrm>
          <a:prstGeom prst="rect">
            <a:avLst/>
          </a:prstGeom>
          <a:noFill/>
        </p:spPr>
        <p:txBody>
          <a:bodyPr wrap="square" rtlCol="0">
            <a:spAutoFit/>
          </a:bodyPr>
          <a:lstStyle/>
          <a:p>
            <a:pPr algn="ctr"/>
            <a:r>
              <a:rPr lang="en-US" sz="1200" dirty="0"/>
              <a:t>Engage Customer in </a:t>
            </a:r>
          </a:p>
          <a:p>
            <a:pPr algn="ctr"/>
            <a:r>
              <a:rPr lang="en-US" sz="1200" dirty="0"/>
              <a:t>a Timely Manner to </a:t>
            </a:r>
          </a:p>
          <a:p>
            <a:pPr algn="ctr"/>
            <a:r>
              <a:rPr lang="en-US" sz="1200" dirty="0"/>
              <a:t>Resolve Issues</a:t>
            </a:r>
          </a:p>
        </p:txBody>
      </p:sp>
      <p:sp>
        <p:nvSpPr>
          <p:cNvPr id="30" name="TextBox 29">
            <a:extLst>
              <a:ext uri="{FF2B5EF4-FFF2-40B4-BE49-F238E27FC236}">
                <a16:creationId xmlns:a16="http://schemas.microsoft.com/office/drawing/2014/main" id="{57743123-7793-434F-AD45-5604B7F60709}"/>
              </a:ext>
            </a:extLst>
          </p:cNvPr>
          <p:cNvSpPr txBox="1"/>
          <p:nvPr/>
        </p:nvSpPr>
        <p:spPr>
          <a:xfrm>
            <a:off x="8094576" y="1997700"/>
            <a:ext cx="1440039" cy="461665"/>
          </a:xfrm>
          <a:prstGeom prst="rect">
            <a:avLst/>
          </a:prstGeom>
          <a:noFill/>
        </p:spPr>
        <p:txBody>
          <a:bodyPr wrap="square" rtlCol="0">
            <a:spAutoFit/>
          </a:bodyPr>
          <a:lstStyle/>
          <a:p>
            <a:pPr algn="ctr"/>
            <a:r>
              <a:rPr lang="en-US" sz="1200" dirty="0"/>
              <a:t>Sentiment Time Series Plot</a:t>
            </a:r>
          </a:p>
        </p:txBody>
      </p:sp>
      <p:sp>
        <p:nvSpPr>
          <p:cNvPr id="33" name="Rectangle 32">
            <a:extLst>
              <a:ext uri="{FF2B5EF4-FFF2-40B4-BE49-F238E27FC236}">
                <a16:creationId xmlns:a16="http://schemas.microsoft.com/office/drawing/2014/main" id="{E20973B6-AD09-49F0-A6C1-AB477DD4925C}"/>
              </a:ext>
            </a:extLst>
          </p:cNvPr>
          <p:cNvSpPr/>
          <p:nvPr/>
        </p:nvSpPr>
        <p:spPr>
          <a:xfrm>
            <a:off x="4623646" y="1838068"/>
            <a:ext cx="1297002" cy="7847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D909E5-1D14-4A59-9A2A-967731C671B9}"/>
              </a:ext>
            </a:extLst>
          </p:cNvPr>
          <p:cNvSpPr txBox="1"/>
          <p:nvPr/>
        </p:nvSpPr>
        <p:spPr>
          <a:xfrm>
            <a:off x="4567261" y="1820388"/>
            <a:ext cx="1338924" cy="830997"/>
          </a:xfrm>
          <a:prstGeom prst="rect">
            <a:avLst/>
          </a:prstGeom>
          <a:noFill/>
        </p:spPr>
        <p:txBody>
          <a:bodyPr wrap="square" rtlCol="0">
            <a:spAutoFit/>
          </a:bodyPr>
          <a:lstStyle/>
          <a:p>
            <a:pPr algn="ctr"/>
            <a:r>
              <a:rPr lang="en-US" sz="1200" dirty="0"/>
              <a:t>Wordstat Text Analytics</a:t>
            </a:r>
          </a:p>
          <a:p>
            <a:pPr algn="ctr"/>
            <a:r>
              <a:rPr lang="en-US" sz="1200" dirty="0"/>
              <a:t>Salford Predictive Modeler (SPM)</a:t>
            </a:r>
          </a:p>
        </p:txBody>
      </p:sp>
      <p:sp>
        <p:nvSpPr>
          <p:cNvPr id="35" name="Arrow: Right 34">
            <a:extLst>
              <a:ext uri="{FF2B5EF4-FFF2-40B4-BE49-F238E27FC236}">
                <a16:creationId xmlns:a16="http://schemas.microsoft.com/office/drawing/2014/main" id="{8AA9943C-A13E-41E2-B06F-AC14163159C5}"/>
              </a:ext>
            </a:extLst>
          </p:cNvPr>
          <p:cNvSpPr/>
          <p:nvPr/>
        </p:nvSpPr>
        <p:spPr>
          <a:xfrm>
            <a:off x="5966321" y="2050745"/>
            <a:ext cx="372733" cy="3188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9021F5-8850-4CC3-90F8-5EA095E5958C}"/>
              </a:ext>
            </a:extLst>
          </p:cNvPr>
          <p:cNvSpPr/>
          <p:nvPr/>
        </p:nvSpPr>
        <p:spPr>
          <a:xfrm>
            <a:off x="10161823" y="1856486"/>
            <a:ext cx="1751597" cy="7440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6C3791B2-9B3C-4AE1-A41E-200F44180D2A}"/>
              </a:ext>
            </a:extLst>
          </p:cNvPr>
          <p:cNvSpPr/>
          <p:nvPr/>
        </p:nvSpPr>
        <p:spPr>
          <a:xfrm>
            <a:off x="9658564" y="2018565"/>
            <a:ext cx="372733" cy="3188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6C5120C-EE58-4D4F-BFFD-68AF5BD84B80}"/>
              </a:ext>
            </a:extLst>
          </p:cNvPr>
          <p:cNvSpPr txBox="1"/>
          <p:nvPr/>
        </p:nvSpPr>
        <p:spPr>
          <a:xfrm>
            <a:off x="10161823" y="1958313"/>
            <a:ext cx="1440039" cy="646331"/>
          </a:xfrm>
          <a:prstGeom prst="rect">
            <a:avLst/>
          </a:prstGeom>
          <a:noFill/>
        </p:spPr>
        <p:txBody>
          <a:bodyPr wrap="square" rtlCol="0">
            <a:spAutoFit/>
          </a:bodyPr>
          <a:lstStyle/>
          <a:p>
            <a:pPr algn="ctr"/>
            <a:r>
              <a:rPr lang="en-US" sz="1200" dirty="0"/>
              <a:t>CUSUM Changepoint Analysis</a:t>
            </a:r>
          </a:p>
        </p:txBody>
      </p:sp>
      <p:sp>
        <p:nvSpPr>
          <p:cNvPr id="37" name="Arrow: Right 36">
            <a:extLst>
              <a:ext uri="{FF2B5EF4-FFF2-40B4-BE49-F238E27FC236}">
                <a16:creationId xmlns:a16="http://schemas.microsoft.com/office/drawing/2014/main" id="{8131A09D-CE6A-46A0-990A-A0F04E554F41}"/>
              </a:ext>
            </a:extLst>
          </p:cNvPr>
          <p:cNvSpPr/>
          <p:nvPr/>
        </p:nvSpPr>
        <p:spPr>
          <a:xfrm rot="5400000">
            <a:off x="6755793" y="2832430"/>
            <a:ext cx="372733" cy="3188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A88C75F-2000-4791-B17B-03EB88A230CD}"/>
              </a:ext>
            </a:extLst>
          </p:cNvPr>
          <p:cNvSpPr txBox="1"/>
          <p:nvPr/>
        </p:nvSpPr>
        <p:spPr>
          <a:xfrm>
            <a:off x="11104619" y="2709733"/>
            <a:ext cx="994485" cy="461665"/>
          </a:xfrm>
          <a:prstGeom prst="rect">
            <a:avLst/>
          </a:prstGeom>
          <a:noFill/>
        </p:spPr>
        <p:txBody>
          <a:bodyPr wrap="square" rtlCol="0">
            <a:spAutoFit/>
          </a:bodyPr>
          <a:lstStyle/>
          <a:p>
            <a:r>
              <a:rPr lang="en-US" sz="1200" dirty="0"/>
              <a:t>Downturns in Sentiment</a:t>
            </a:r>
          </a:p>
        </p:txBody>
      </p:sp>
      <p:sp>
        <p:nvSpPr>
          <p:cNvPr id="40" name="Arrow: Right 39">
            <a:extLst>
              <a:ext uri="{FF2B5EF4-FFF2-40B4-BE49-F238E27FC236}">
                <a16:creationId xmlns:a16="http://schemas.microsoft.com/office/drawing/2014/main" id="{9CC0C6F6-9D90-470B-A9B8-AA5D8DA7B567}"/>
              </a:ext>
            </a:extLst>
          </p:cNvPr>
          <p:cNvSpPr/>
          <p:nvPr/>
        </p:nvSpPr>
        <p:spPr>
          <a:xfrm rot="5400000">
            <a:off x="10758828" y="2766254"/>
            <a:ext cx="372733" cy="3188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ecision 17">
            <a:extLst>
              <a:ext uri="{FF2B5EF4-FFF2-40B4-BE49-F238E27FC236}">
                <a16:creationId xmlns:a16="http://schemas.microsoft.com/office/drawing/2014/main" id="{BAE0FE36-E33F-45C3-86E8-469D92399C54}"/>
              </a:ext>
            </a:extLst>
          </p:cNvPr>
          <p:cNvSpPr/>
          <p:nvPr/>
        </p:nvSpPr>
        <p:spPr>
          <a:xfrm>
            <a:off x="10372672" y="3141621"/>
            <a:ext cx="1163055" cy="919057"/>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C35DB87-1FBA-4C61-BC46-D4AF8F8EE07B}"/>
              </a:ext>
            </a:extLst>
          </p:cNvPr>
          <p:cNvSpPr txBox="1"/>
          <p:nvPr/>
        </p:nvSpPr>
        <p:spPr>
          <a:xfrm>
            <a:off x="10257058" y="3370316"/>
            <a:ext cx="1440039" cy="461665"/>
          </a:xfrm>
          <a:prstGeom prst="rect">
            <a:avLst/>
          </a:prstGeom>
          <a:noFill/>
        </p:spPr>
        <p:txBody>
          <a:bodyPr wrap="square" rtlCol="0">
            <a:spAutoFit/>
          </a:bodyPr>
          <a:lstStyle/>
          <a:p>
            <a:pPr algn="ctr"/>
            <a:r>
              <a:rPr lang="en-US" sz="1200" dirty="0"/>
              <a:t>Threshold</a:t>
            </a:r>
          </a:p>
          <a:p>
            <a:pPr algn="ctr"/>
            <a:r>
              <a:rPr lang="en-US" sz="1200" dirty="0"/>
              <a:t>Reached?</a:t>
            </a:r>
          </a:p>
        </p:txBody>
      </p:sp>
      <p:sp>
        <p:nvSpPr>
          <p:cNvPr id="41" name="TextBox 40">
            <a:extLst>
              <a:ext uri="{FF2B5EF4-FFF2-40B4-BE49-F238E27FC236}">
                <a16:creationId xmlns:a16="http://schemas.microsoft.com/office/drawing/2014/main" id="{F7DE86C6-7B45-41EB-B2DC-D5133284A532}"/>
              </a:ext>
            </a:extLst>
          </p:cNvPr>
          <p:cNvSpPr txBox="1"/>
          <p:nvPr/>
        </p:nvSpPr>
        <p:spPr>
          <a:xfrm>
            <a:off x="10110133" y="3239526"/>
            <a:ext cx="994485" cy="276999"/>
          </a:xfrm>
          <a:prstGeom prst="rect">
            <a:avLst/>
          </a:prstGeom>
          <a:noFill/>
        </p:spPr>
        <p:txBody>
          <a:bodyPr wrap="square" rtlCol="0">
            <a:spAutoFit/>
          </a:bodyPr>
          <a:lstStyle/>
          <a:p>
            <a:r>
              <a:rPr lang="en-US" sz="1200" dirty="0"/>
              <a:t>Yes</a:t>
            </a:r>
          </a:p>
        </p:txBody>
      </p:sp>
      <p:cxnSp>
        <p:nvCxnSpPr>
          <p:cNvPr id="42" name="Straight Arrow Connector 41">
            <a:extLst>
              <a:ext uri="{FF2B5EF4-FFF2-40B4-BE49-F238E27FC236}">
                <a16:creationId xmlns:a16="http://schemas.microsoft.com/office/drawing/2014/main" id="{5358A971-3D43-4CC3-82D7-8B614D768EB1}"/>
              </a:ext>
            </a:extLst>
          </p:cNvPr>
          <p:cNvCxnSpPr>
            <a:endCxn id="19" idx="3"/>
          </p:cNvCxnSpPr>
          <p:nvPr/>
        </p:nvCxnSpPr>
        <p:spPr>
          <a:xfrm flipH="1">
            <a:off x="7846003" y="3589842"/>
            <a:ext cx="252666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8946954-9384-49E5-9C53-C2958D7D7CE9}"/>
              </a:ext>
            </a:extLst>
          </p:cNvPr>
          <p:cNvSpPr txBox="1"/>
          <p:nvPr/>
        </p:nvSpPr>
        <p:spPr>
          <a:xfrm>
            <a:off x="216084" y="2728399"/>
            <a:ext cx="2260905"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Sales Opportunities</a:t>
            </a:r>
          </a:p>
          <a:p>
            <a:pPr marL="285750" indent="-285750">
              <a:buFont typeface="Arial" panose="020B0604020202020204" pitchFamily="34" charset="0"/>
              <a:buChar char="•"/>
            </a:pPr>
            <a:r>
              <a:rPr lang="en-US" sz="1400" dirty="0"/>
              <a:t>Customer Service</a:t>
            </a:r>
          </a:p>
          <a:p>
            <a:pPr marL="285750" indent="-285750">
              <a:buFont typeface="Arial" panose="020B0604020202020204" pitchFamily="34" charset="0"/>
              <a:buChar char="•"/>
            </a:pPr>
            <a:r>
              <a:rPr lang="en-US" sz="1400" dirty="0"/>
              <a:t>Marketing Campaigns</a:t>
            </a:r>
          </a:p>
          <a:p>
            <a:pPr marL="285750" indent="-285750">
              <a:buFont typeface="Arial" panose="020B0604020202020204" pitchFamily="34" charset="0"/>
              <a:buChar char="•"/>
            </a:pPr>
            <a:r>
              <a:rPr lang="en-US" sz="1400" dirty="0"/>
              <a:t>Customer Surveys</a:t>
            </a:r>
          </a:p>
          <a:p>
            <a:pPr marL="285750" indent="-285750">
              <a:buFont typeface="Arial" panose="020B0604020202020204" pitchFamily="34" charset="0"/>
              <a:buChar char="•"/>
            </a:pPr>
            <a:r>
              <a:rPr lang="en-US" sz="1400" dirty="0"/>
              <a:t>Messaging</a:t>
            </a:r>
          </a:p>
          <a:p>
            <a:pPr marL="285750" indent="-285750">
              <a:buFont typeface="Arial" panose="020B0604020202020204" pitchFamily="34" charset="0"/>
              <a:buChar char="•"/>
            </a:pPr>
            <a:r>
              <a:rPr lang="en-US" sz="1400" dirty="0"/>
              <a:t>Social Media</a:t>
            </a:r>
          </a:p>
        </p:txBody>
      </p:sp>
      <p:sp>
        <p:nvSpPr>
          <p:cNvPr id="16" name="TextBox 15">
            <a:extLst>
              <a:ext uri="{FF2B5EF4-FFF2-40B4-BE49-F238E27FC236}">
                <a16:creationId xmlns:a16="http://schemas.microsoft.com/office/drawing/2014/main" id="{B3E95149-9586-4401-9B9E-5ACB61D77AA0}"/>
              </a:ext>
            </a:extLst>
          </p:cNvPr>
          <p:cNvSpPr txBox="1"/>
          <p:nvPr/>
        </p:nvSpPr>
        <p:spPr>
          <a:xfrm>
            <a:off x="3044366" y="3577255"/>
            <a:ext cx="2192357" cy="369332"/>
          </a:xfrm>
          <a:prstGeom prst="rect">
            <a:avLst/>
          </a:prstGeom>
          <a:noFill/>
        </p:spPr>
        <p:txBody>
          <a:bodyPr wrap="square" rtlCol="0">
            <a:spAutoFit/>
          </a:bodyPr>
          <a:lstStyle/>
          <a:p>
            <a:r>
              <a:rPr lang="en-US" dirty="0">
                <a:solidFill>
                  <a:srgbClr val="0070C0"/>
                </a:solidFill>
              </a:rPr>
              <a:t>Building the Classifier</a:t>
            </a:r>
          </a:p>
        </p:txBody>
      </p:sp>
      <p:cxnSp>
        <p:nvCxnSpPr>
          <p:cNvPr id="29" name="Straight Arrow Connector 28">
            <a:extLst>
              <a:ext uri="{FF2B5EF4-FFF2-40B4-BE49-F238E27FC236}">
                <a16:creationId xmlns:a16="http://schemas.microsoft.com/office/drawing/2014/main" id="{BD379868-162E-44E5-ABBD-59FEFD5F1B09}"/>
              </a:ext>
            </a:extLst>
          </p:cNvPr>
          <p:cNvCxnSpPr/>
          <p:nvPr/>
        </p:nvCxnSpPr>
        <p:spPr>
          <a:xfrm flipV="1">
            <a:off x="4810867" y="2468811"/>
            <a:ext cx="1668585" cy="1047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3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4D2714-57AC-4966-B456-6B9E6DBFAF3D}"/>
              </a:ext>
            </a:extLst>
          </p:cNvPr>
          <p:cNvPicPr>
            <a:picLocks noChangeAspect="1"/>
          </p:cNvPicPr>
          <p:nvPr/>
        </p:nvPicPr>
        <p:blipFill>
          <a:blip r:embed="rId2"/>
          <a:stretch>
            <a:fillRect/>
          </a:stretch>
        </p:blipFill>
        <p:spPr>
          <a:xfrm>
            <a:off x="0" y="1173655"/>
            <a:ext cx="12192000" cy="4510690"/>
          </a:xfrm>
          <a:prstGeom prst="rect">
            <a:avLst/>
          </a:prstGeom>
        </p:spPr>
      </p:pic>
      <p:sp>
        <p:nvSpPr>
          <p:cNvPr id="3" name="TextBox 2">
            <a:extLst>
              <a:ext uri="{FF2B5EF4-FFF2-40B4-BE49-F238E27FC236}">
                <a16:creationId xmlns:a16="http://schemas.microsoft.com/office/drawing/2014/main" id="{0DA6D9E2-D976-426B-9B31-6305AABF5361}"/>
              </a:ext>
            </a:extLst>
          </p:cNvPr>
          <p:cNvSpPr txBox="1"/>
          <p:nvPr/>
        </p:nvSpPr>
        <p:spPr>
          <a:xfrm>
            <a:off x="1129552" y="195722"/>
            <a:ext cx="10340789" cy="830997"/>
          </a:xfrm>
          <a:prstGeom prst="rect">
            <a:avLst/>
          </a:prstGeom>
          <a:noFill/>
        </p:spPr>
        <p:txBody>
          <a:bodyPr wrap="square" rtlCol="0">
            <a:spAutoFit/>
          </a:bodyPr>
          <a:lstStyle/>
          <a:p>
            <a:pPr algn="ctr"/>
            <a:r>
              <a:rPr lang="en-US" sz="2400" dirty="0"/>
              <a:t>Benchmark Data: Example 400,000 Amazon Customer Reviews</a:t>
            </a:r>
          </a:p>
          <a:p>
            <a:pPr algn="ctr"/>
            <a:r>
              <a:rPr lang="en-US" sz="2400" dirty="0"/>
              <a:t>Numeric Labels of Satisfaction and Text Narratives As Inputs to Develop the Model</a:t>
            </a:r>
          </a:p>
        </p:txBody>
      </p:sp>
      <p:sp>
        <p:nvSpPr>
          <p:cNvPr id="4" name="TextBox 3">
            <a:extLst>
              <a:ext uri="{FF2B5EF4-FFF2-40B4-BE49-F238E27FC236}">
                <a16:creationId xmlns:a16="http://schemas.microsoft.com/office/drawing/2014/main" id="{5958DBB9-B77A-4C4F-ACF1-C085175C01B5}"/>
              </a:ext>
            </a:extLst>
          </p:cNvPr>
          <p:cNvSpPr txBox="1"/>
          <p:nvPr/>
        </p:nvSpPr>
        <p:spPr>
          <a:xfrm>
            <a:off x="649994" y="6141904"/>
            <a:ext cx="3088287" cy="646331"/>
          </a:xfrm>
          <a:prstGeom prst="rect">
            <a:avLst/>
          </a:prstGeom>
          <a:noFill/>
        </p:spPr>
        <p:txBody>
          <a:bodyPr wrap="square" rtlCol="0">
            <a:spAutoFit/>
          </a:bodyPr>
          <a:lstStyle/>
          <a:p>
            <a:r>
              <a:rPr lang="en-US" dirty="0"/>
              <a:t>Label=Customer Scaled Evaluation Rating of Product</a:t>
            </a:r>
          </a:p>
        </p:txBody>
      </p:sp>
      <p:cxnSp>
        <p:nvCxnSpPr>
          <p:cNvPr id="6" name="Straight Arrow Connector 5">
            <a:extLst>
              <a:ext uri="{FF2B5EF4-FFF2-40B4-BE49-F238E27FC236}">
                <a16:creationId xmlns:a16="http://schemas.microsoft.com/office/drawing/2014/main" id="{F925191C-15EB-4995-B9F3-154A3D7AD4AA}"/>
              </a:ext>
            </a:extLst>
          </p:cNvPr>
          <p:cNvCxnSpPr/>
          <p:nvPr/>
        </p:nvCxnSpPr>
        <p:spPr>
          <a:xfrm flipH="1" flipV="1">
            <a:off x="429658" y="5794872"/>
            <a:ext cx="837282" cy="308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A2A5F5-3063-478D-99AF-27A03CA6AF4D}"/>
              </a:ext>
            </a:extLst>
          </p:cNvPr>
          <p:cNvCxnSpPr>
            <a:cxnSpLocks/>
            <a:stCxn id="4" idx="0"/>
          </p:cNvCxnSpPr>
          <p:nvPr/>
        </p:nvCxnSpPr>
        <p:spPr>
          <a:xfrm flipH="1" flipV="1">
            <a:off x="1266942" y="5722906"/>
            <a:ext cx="927196" cy="4189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45DE3B5-4E7E-4D86-B49E-95C9D9FD5B55}"/>
              </a:ext>
            </a:extLst>
          </p:cNvPr>
          <p:cNvSpPr txBox="1"/>
          <p:nvPr/>
        </p:nvSpPr>
        <p:spPr>
          <a:xfrm>
            <a:off x="5346852" y="5978216"/>
            <a:ext cx="3268337" cy="646331"/>
          </a:xfrm>
          <a:prstGeom prst="rect">
            <a:avLst/>
          </a:prstGeom>
          <a:noFill/>
        </p:spPr>
        <p:txBody>
          <a:bodyPr wrap="square" rtlCol="0">
            <a:spAutoFit/>
          </a:bodyPr>
          <a:lstStyle/>
          <a:p>
            <a:pPr algn="ctr"/>
            <a:r>
              <a:rPr lang="en-US" dirty="0"/>
              <a:t>Customer Narrative/Commentary</a:t>
            </a:r>
          </a:p>
        </p:txBody>
      </p:sp>
      <p:cxnSp>
        <p:nvCxnSpPr>
          <p:cNvPr id="11" name="Straight Arrow Connector 10">
            <a:extLst>
              <a:ext uri="{FF2B5EF4-FFF2-40B4-BE49-F238E27FC236}">
                <a16:creationId xmlns:a16="http://schemas.microsoft.com/office/drawing/2014/main" id="{D1290D14-5DD0-41CD-BED6-28EA64BD07F2}"/>
              </a:ext>
            </a:extLst>
          </p:cNvPr>
          <p:cNvCxnSpPr/>
          <p:nvPr/>
        </p:nvCxnSpPr>
        <p:spPr>
          <a:xfrm flipV="1">
            <a:off x="6829538" y="5722906"/>
            <a:ext cx="302964" cy="2938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387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TotalTime>
  <Words>2148</Words>
  <Application>Microsoft Office PowerPoint</Application>
  <PresentationFormat>Widescreen</PresentationFormat>
  <Paragraphs>235</Paragraphs>
  <Slides>75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&amp;quot</vt: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Aaron</dc:creator>
  <cp:lastModifiedBy>John Aaron</cp:lastModifiedBy>
  <cp:revision>160</cp:revision>
  <dcterms:created xsi:type="dcterms:W3CDTF">2018-08-20T20:13:00Z</dcterms:created>
  <dcterms:modified xsi:type="dcterms:W3CDTF">2019-05-08T14:14:41Z</dcterms:modified>
</cp:coreProperties>
</file>